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sldIdLst>
    <p:sldId id="256" r:id="rId2"/>
    <p:sldId id="257" r:id="rId3"/>
    <p:sldId id="258" r:id="rId4"/>
    <p:sldId id="261" r:id="rId5"/>
    <p:sldId id="259" r:id="rId6"/>
    <p:sldId id="260" r:id="rId7"/>
    <p:sldId id="262" r:id="rId8"/>
    <p:sldId id="266" r:id="rId9"/>
    <p:sldId id="264" r:id="rId10"/>
    <p:sldId id="263"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0" autoAdjust="0"/>
    <p:restoredTop sz="94660"/>
  </p:normalViewPr>
  <p:slideViewPr>
    <p:cSldViewPr snapToGrid="0">
      <p:cViewPr varScale="1">
        <p:scale>
          <a:sx n="86" d="100"/>
          <a:sy n="86" d="100"/>
        </p:scale>
        <p:origin x="5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VFund\Desktop\chart%20(5).csv"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RVFund\Desktop\Income%20Levels%20for%20Chart.csv"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VFund\Desktop\Work%20Frequency%20on%20Closed%20Loans.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A3C0-4E48-A0A1-BB837F9F9378}"/>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A3C0-4E48-A0A1-BB837F9F9378}"/>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A3C0-4E48-A0A1-BB837F9F9378}"/>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A3C0-4E48-A0A1-BB837F9F9378}"/>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A3C0-4E48-A0A1-BB837F9F9378}"/>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A3C0-4E48-A0A1-BB837F9F9378}"/>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A3C0-4E48-A0A1-BB837F9F9378}"/>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A3C0-4E48-A0A1-BB837F9F9378}"/>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A3C0-4E48-A0A1-BB837F9F9378}"/>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A3C0-4E48-A0A1-BB837F9F9378}"/>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15-A3C0-4E48-A0A1-BB837F9F9378}"/>
              </c:ext>
            </c:extLst>
          </c:dPt>
          <c:dPt>
            <c:idx val="11"/>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17-A3C0-4E48-A0A1-BB837F9F9378}"/>
              </c:ext>
            </c:extLst>
          </c:dPt>
          <c:dPt>
            <c:idx val="12"/>
            <c:bubble3D val="0"/>
            <c:spPr>
              <a:gradFill>
                <a:gsLst>
                  <a:gs pos="100000">
                    <a:schemeClr val="accent1">
                      <a:lumMod val="80000"/>
                      <a:lumOff val="20000"/>
                      <a:lumMod val="60000"/>
                      <a:lumOff val="40000"/>
                    </a:schemeClr>
                  </a:gs>
                  <a:gs pos="0">
                    <a:schemeClr val="accent1">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9-A3C0-4E48-A0A1-BB837F9F9378}"/>
              </c:ext>
            </c:extLst>
          </c:dPt>
          <c:dPt>
            <c:idx val="13"/>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B-A3C0-4E48-A0A1-BB837F9F9378}"/>
              </c:ext>
            </c:extLst>
          </c:dPt>
          <c:dPt>
            <c:idx val="14"/>
            <c:bubble3D val="0"/>
            <c:spPr>
              <a:gradFill>
                <a:gsLst>
                  <a:gs pos="100000">
                    <a:schemeClr val="accent3">
                      <a:lumMod val="80000"/>
                      <a:lumOff val="20000"/>
                      <a:lumMod val="60000"/>
                      <a:lumOff val="40000"/>
                    </a:schemeClr>
                  </a:gs>
                  <a:gs pos="0">
                    <a:schemeClr val="accent3">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D-A3C0-4E48-A0A1-BB837F9F9378}"/>
              </c:ext>
            </c:extLst>
          </c:dPt>
          <c:dPt>
            <c:idx val="15"/>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F-A3C0-4E48-A0A1-BB837F9F9378}"/>
              </c:ext>
            </c:extLst>
          </c:dPt>
          <c:dPt>
            <c:idx val="16"/>
            <c:bubble3D val="0"/>
            <c:spPr>
              <a:gradFill>
                <a:gsLst>
                  <a:gs pos="100000">
                    <a:schemeClr val="accent5">
                      <a:lumMod val="80000"/>
                      <a:lumOff val="20000"/>
                      <a:lumMod val="60000"/>
                      <a:lumOff val="40000"/>
                    </a:schemeClr>
                  </a:gs>
                  <a:gs pos="0">
                    <a:schemeClr val="accent5">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1-A3C0-4E48-A0A1-BB837F9F9378}"/>
              </c:ext>
            </c:extLst>
          </c:dPt>
          <c:dPt>
            <c:idx val="17"/>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3-A3C0-4E48-A0A1-BB837F9F9378}"/>
              </c:ext>
            </c:extLst>
          </c:dPt>
          <c:dPt>
            <c:idx val="18"/>
            <c:bubble3D val="0"/>
            <c:spPr>
              <a:gradFill>
                <a:gsLst>
                  <a:gs pos="100000">
                    <a:schemeClr val="accent1">
                      <a:lumMod val="80000"/>
                      <a:lumMod val="60000"/>
                      <a:lumOff val="40000"/>
                    </a:schemeClr>
                  </a:gs>
                  <a:gs pos="0">
                    <a:schemeClr val="accent1">
                      <a:lumMod val="80000"/>
                    </a:schemeClr>
                  </a:gs>
                </a:gsLst>
                <a:lin ang="5400000" scaled="0"/>
              </a:gradFill>
              <a:ln w="19050">
                <a:solidFill>
                  <a:schemeClr val="lt1"/>
                </a:solidFill>
              </a:ln>
              <a:effectLst/>
            </c:spPr>
            <c:extLst>
              <c:ext xmlns:c16="http://schemas.microsoft.com/office/drawing/2014/chart" uri="{C3380CC4-5D6E-409C-BE32-E72D297353CC}">
                <c16:uniqueId val="{00000025-A3C0-4E48-A0A1-BB837F9F9378}"/>
              </c:ext>
            </c:extLst>
          </c:dPt>
          <c:dPt>
            <c:idx val="19"/>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27-A3C0-4E48-A0A1-BB837F9F9378}"/>
              </c:ext>
            </c:extLst>
          </c:dPt>
          <c:dPt>
            <c:idx val="20"/>
            <c:bubble3D val="0"/>
            <c:spPr>
              <a:gradFill>
                <a:gsLst>
                  <a:gs pos="100000">
                    <a:schemeClr val="accent3">
                      <a:lumMod val="80000"/>
                      <a:lumMod val="60000"/>
                      <a:lumOff val="40000"/>
                    </a:schemeClr>
                  </a:gs>
                  <a:gs pos="0">
                    <a:schemeClr val="accent3">
                      <a:lumMod val="80000"/>
                    </a:schemeClr>
                  </a:gs>
                </a:gsLst>
                <a:lin ang="5400000" scaled="0"/>
              </a:gradFill>
              <a:ln w="19050">
                <a:solidFill>
                  <a:schemeClr val="lt1"/>
                </a:solidFill>
              </a:ln>
              <a:effectLst/>
            </c:spPr>
            <c:extLst>
              <c:ext xmlns:c16="http://schemas.microsoft.com/office/drawing/2014/chart" uri="{C3380CC4-5D6E-409C-BE32-E72D297353CC}">
                <c16:uniqueId val="{00000029-A3C0-4E48-A0A1-BB837F9F9378}"/>
              </c:ext>
            </c:extLst>
          </c:dPt>
          <c:dPt>
            <c:idx val="21"/>
            <c:bubble3D val="0"/>
            <c:spPr>
              <a:gradFill>
                <a:gsLst>
                  <a:gs pos="100000">
                    <a:schemeClr val="accent4">
                      <a:lumMod val="80000"/>
                      <a:lumMod val="60000"/>
                      <a:lumOff val="40000"/>
                    </a:schemeClr>
                  </a:gs>
                  <a:gs pos="0">
                    <a:schemeClr val="accent4">
                      <a:lumMod val="80000"/>
                    </a:schemeClr>
                  </a:gs>
                </a:gsLst>
                <a:lin ang="5400000" scaled="0"/>
              </a:gradFill>
              <a:ln w="19050">
                <a:solidFill>
                  <a:schemeClr val="lt1"/>
                </a:solidFill>
              </a:ln>
              <a:effectLst/>
            </c:spPr>
            <c:extLst>
              <c:ext xmlns:c16="http://schemas.microsoft.com/office/drawing/2014/chart" uri="{C3380CC4-5D6E-409C-BE32-E72D297353CC}">
                <c16:uniqueId val="{0000002B-A3C0-4E48-A0A1-BB837F9F9378}"/>
              </c:ext>
            </c:extLst>
          </c:dPt>
          <c:dPt>
            <c:idx val="22"/>
            <c:bubble3D val="0"/>
            <c:spPr>
              <a:gradFill>
                <a:gsLst>
                  <a:gs pos="100000">
                    <a:schemeClr val="accent5">
                      <a:lumMod val="80000"/>
                      <a:lumMod val="60000"/>
                      <a:lumOff val="40000"/>
                    </a:schemeClr>
                  </a:gs>
                  <a:gs pos="0">
                    <a:schemeClr val="accent5">
                      <a:lumMod val="80000"/>
                    </a:schemeClr>
                  </a:gs>
                </a:gsLst>
                <a:lin ang="5400000" scaled="0"/>
              </a:gradFill>
              <a:ln w="19050">
                <a:solidFill>
                  <a:schemeClr val="lt1"/>
                </a:solidFill>
              </a:ln>
              <a:effectLst/>
            </c:spPr>
            <c:extLst>
              <c:ext xmlns:c16="http://schemas.microsoft.com/office/drawing/2014/chart" uri="{C3380CC4-5D6E-409C-BE32-E72D297353CC}">
                <c16:uniqueId val="{0000002D-A3C0-4E48-A0A1-BB837F9F9378}"/>
              </c:ext>
            </c:extLst>
          </c:dPt>
          <c:dPt>
            <c:idx val="23"/>
            <c:bubble3D val="0"/>
            <c:spPr>
              <a:gradFill>
                <a:gsLst>
                  <a:gs pos="100000">
                    <a:schemeClr val="accent6">
                      <a:lumMod val="80000"/>
                      <a:lumMod val="60000"/>
                      <a:lumOff val="40000"/>
                    </a:schemeClr>
                  </a:gs>
                  <a:gs pos="0">
                    <a:schemeClr val="accent6">
                      <a:lumMod val="80000"/>
                    </a:schemeClr>
                  </a:gs>
                </a:gsLst>
                <a:lin ang="5400000" scaled="0"/>
              </a:gradFill>
              <a:ln w="19050">
                <a:solidFill>
                  <a:schemeClr val="lt1"/>
                </a:solidFill>
              </a:ln>
              <a:effectLst/>
            </c:spPr>
            <c:extLst>
              <c:ext xmlns:c16="http://schemas.microsoft.com/office/drawing/2014/chart" uri="{C3380CC4-5D6E-409C-BE32-E72D297353CC}">
                <c16:uniqueId val="{0000002F-A3C0-4E48-A0A1-BB837F9F9378}"/>
              </c:ext>
            </c:extLst>
          </c:dPt>
          <c:dPt>
            <c:idx val="24"/>
            <c:bubble3D val="0"/>
            <c:spPr>
              <a:gradFill>
                <a:gsLst>
                  <a:gs pos="100000">
                    <a:schemeClr val="accent1">
                      <a:lumMod val="60000"/>
                      <a:lumOff val="40000"/>
                      <a:lumMod val="60000"/>
                      <a:lumOff val="40000"/>
                    </a:schemeClr>
                  </a:gs>
                  <a:gs pos="0">
                    <a:schemeClr val="accent1">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1-A3C0-4E48-A0A1-BB837F9F9378}"/>
              </c:ext>
            </c:extLst>
          </c:dPt>
          <c:dPt>
            <c:idx val="25"/>
            <c:bubble3D val="0"/>
            <c:spPr>
              <a:gradFill>
                <a:gsLst>
                  <a:gs pos="100000">
                    <a:schemeClr val="accent2">
                      <a:lumMod val="60000"/>
                      <a:lumOff val="40000"/>
                      <a:lumMod val="60000"/>
                      <a:lumOff val="40000"/>
                    </a:schemeClr>
                  </a:gs>
                  <a:gs pos="0">
                    <a:schemeClr val="accent2">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3-A3C0-4E48-A0A1-BB837F9F9378}"/>
              </c:ext>
            </c:extLst>
          </c:dPt>
          <c:dPt>
            <c:idx val="26"/>
            <c:bubble3D val="0"/>
            <c:spPr>
              <a:gradFill>
                <a:gsLst>
                  <a:gs pos="100000">
                    <a:schemeClr val="accent3">
                      <a:lumMod val="60000"/>
                      <a:lumOff val="40000"/>
                      <a:lumMod val="60000"/>
                      <a:lumOff val="40000"/>
                    </a:schemeClr>
                  </a:gs>
                  <a:gs pos="0">
                    <a:schemeClr val="accent3">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5-A3C0-4E48-A0A1-BB837F9F9378}"/>
              </c:ext>
            </c:extLst>
          </c:dPt>
          <c:dPt>
            <c:idx val="27"/>
            <c:bubble3D val="0"/>
            <c:spPr>
              <a:gradFill>
                <a:gsLst>
                  <a:gs pos="100000">
                    <a:schemeClr val="accent4">
                      <a:lumMod val="60000"/>
                      <a:lumOff val="40000"/>
                      <a:lumMod val="60000"/>
                      <a:lumOff val="40000"/>
                    </a:schemeClr>
                  </a:gs>
                  <a:gs pos="0">
                    <a:schemeClr val="accent4">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7-A3C0-4E48-A0A1-BB837F9F9378}"/>
              </c:ext>
            </c:extLst>
          </c:dPt>
          <c:dPt>
            <c:idx val="28"/>
            <c:bubble3D val="0"/>
            <c:spPr>
              <a:gradFill>
                <a:gsLst>
                  <a:gs pos="100000">
                    <a:schemeClr val="accent5">
                      <a:lumMod val="60000"/>
                      <a:lumOff val="40000"/>
                      <a:lumMod val="60000"/>
                      <a:lumOff val="40000"/>
                    </a:schemeClr>
                  </a:gs>
                  <a:gs pos="0">
                    <a:schemeClr val="accent5">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9-A3C0-4E48-A0A1-BB837F9F9378}"/>
              </c:ext>
            </c:extLst>
          </c:dPt>
          <c:dPt>
            <c:idx val="29"/>
            <c:bubble3D val="0"/>
            <c:spPr>
              <a:gradFill>
                <a:gsLst>
                  <a:gs pos="100000">
                    <a:schemeClr val="accent6">
                      <a:lumMod val="60000"/>
                      <a:lumOff val="40000"/>
                      <a:lumMod val="60000"/>
                      <a:lumOff val="40000"/>
                    </a:schemeClr>
                  </a:gs>
                  <a:gs pos="0">
                    <a:schemeClr val="accent6">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B-A3C0-4E48-A0A1-BB837F9F9378}"/>
              </c:ext>
            </c:extLst>
          </c:dPt>
          <c:dPt>
            <c:idx val="30"/>
            <c:bubble3D val="0"/>
            <c:spPr>
              <a:gradFill>
                <a:gsLst>
                  <a:gs pos="100000">
                    <a:schemeClr val="accent1">
                      <a:lumMod val="50000"/>
                      <a:lumMod val="60000"/>
                      <a:lumOff val="40000"/>
                    </a:schemeClr>
                  </a:gs>
                  <a:gs pos="0">
                    <a:schemeClr val="accent1">
                      <a:lumMod val="50000"/>
                    </a:schemeClr>
                  </a:gs>
                </a:gsLst>
                <a:lin ang="5400000" scaled="0"/>
              </a:gradFill>
              <a:ln w="19050">
                <a:solidFill>
                  <a:schemeClr val="lt1"/>
                </a:solidFill>
              </a:ln>
              <a:effectLst/>
            </c:spPr>
            <c:extLst>
              <c:ext xmlns:c16="http://schemas.microsoft.com/office/drawing/2014/chart" uri="{C3380CC4-5D6E-409C-BE32-E72D297353CC}">
                <c16:uniqueId val="{0000003D-A3C0-4E48-A0A1-BB837F9F9378}"/>
              </c:ext>
            </c:extLst>
          </c:dPt>
          <c:dPt>
            <c:idx val="31"/>
            <c:bubble3D val="0"/>
            <c:spPr>
              <a:gradFill>
                <a:gsLst>
                  <a:gs pos="100000">
                    <a:schemeClr val="accent2">
                      <a:lumMod val="50000"/>
                      <a:lumMod val="60000"/>
                      <a:lumOff val="40000"/>
                    </a:schemeClr>
                  </a:gs>
                  <a:gs pos="0">
                    <a:schemeClr val="accent2">
                      <a:lumMod val="50000"/>
                    </a:schemeClr>
                  </a:gs>
                </a:gsLst>
                <a:lin ang="5400000" scaled="0"/>
              </a:gradFill>
              <a:ln w="19050">
                <a:solidFill>
                  <a:schemeClr val="lt1"/>
                </a:solidFill>
              </a:ln>
              <a:effectLst/>
            </c:spPr>
            <c:extLst>
              <c:ext xmlns:c16="http://schemas.microsoft.com/office/drawing/2014/chart" uri="{C3380CC4-5D6E-409C-BE32-E72D297353CC}">
                <c16:uniqueId val="{0000003F-A3C0-4E48-A0A1-BB837F9F9378}"/>
              </c:ext>
            </c:extLst>
          </c:dPt>
          <c:dPt>
            <c:idx val="32"/>
            <c:bubble3D val="0"/>
            <c:spPr>
              <a:gradFill>
                <a:gsLst>
                  <a:gs pos="100000">
                    <a:schemeClr val="accent3">
                      <a:lumMod val="50000"/>
                      <a:lumMod val="60000"/>
                      <a:lumOff val="40000"/>
                    </a:schemeClr>
                  </a:gs>
                  <a:gs pos="0">
                    <a:schemeClr val="accent3">
                      <a:lumMod val="50000"/>
                    </a:schemeClr>
                  </a:gs>
                </a:gsLst>
                <a:lin ang="5400000" scaled="0"/>
              </a:gradFill>
              <a:ln w="19050">
                <a:solidFill>
                  <a:schemeClr val="lt1"/>
                </a:solidFill>
              </a:ln>
              <a:effectLst/>
            </c:spPr>
            <c:extLst>
              <c:ext xmlns:c16="http://schemas.microsoft.com/office/drawing/2014/chart" uri="{C3380CC4-5D6E-409C-BE32-E72D297353CC}">
                <c16:uniqueId val="{00000041-A3C0-4E48-A0A1-BB837F9F9378}"/>
              </c:ext>
            </c:extLst>
          </c:dPt>
          <c:dPt>
            <c:idx val="33"/>
            <c:bubble3D val="0"/>
            <c:spPr>
              <a:gradFill>
                <a:gsLst>
                  <a:gs pos="100000">
                    <a:schemeClr val="accent4">
                      <a:lumMod val="50000"/>
                      <a:lumMod val="60000"/>
                      <a:lumOff val="40000"/>
                    </a:schemeClr>
                  </a:gs>
                  <a:gs pos="0">
                    <a:schemeClr val="accent4">
                      <a:lumMod val="50000"/>
                    </a:schemeClr>
                  </a:gs>
                </a:gsLst>
                <a:lin ang="5400000" scaled="0"/>
              </a:gradFill>
              <a:ln w="19050">
                <a:solidFill>
                  <a:schemeClr val="lt1"/>
                </a:solidFill>
              </a:ln>
              <a:effectLst/>
            </c:spPr>
            <c:extLst>
              <c:ext xmlns:c16="http://schemas.microsoft.com/office/drawing/2014/chart" uri="{C3380CC4-5D6E-409C-BE32-E72D297353CC}">
                <c16:uniqueId val="{00000043-A3C0-4E48-A0A1-BB837F9F9378}"/>
              </c:ext>
            </c:extLst>
          </c:dPt>
          <c:dPt>
            <c:idx val="34"/>
            <c:bubble3D val="0"/>
            <c:spPr>
              <a:gradFill>
                <a:gsLst>
                  <a:gs pos="100000">
                    <a:schemeClr val="accent5">
                      <a:lumMod val="50000"/>
                      <a:lumMod val="60000"/>
                      <a:lumOff val="40000"/>
                    </a:schemeClr>
                  </a:gs>
                  <a:gs pos="0">
                    <a:schemeClr val="accent5">
                      <a:lumMod val="50000"/>
                    </a:schemeClr>
                  </a:gs>
                </a:gsLst>
                <a:lin ang="5400000" scaled="0"/>
              </a:gradFill>
              <a:ln w="19050">
                <a:solidFill>
                  <a:schemeClr val="lt1"/>
                </a:solidFill>
              </a:ln>
              <a:effectLst/>
            </c:spPr>
            <c:extLst>
              <c:ext xmlns:c16="http://schemas.microsoft.com/office/drawing/2014/chart" uri="{C3380CC4-5D6E-409C-BE32-E72D297353CC}">
                <c16:uniqueId val="{00000045-A3C0-4E48-A0A1-BB837F9F9378}"/>
              </c:ext>
            </c:extLst>
          </c:dPt>
          <c:dLbls>
            <c:dLbl>
              <c:idx val="0"/>
              <c:layout>
                <c:manualLayout>
                  <c:x val="-0.17723245582758701"/>
                  <c:y val="0.20338540059842297"/>
                </c:manualLayout>
              </c:layout>
              <c:tx>
                <c:rich>
                  <a:bodyPr/>
                  <a:lstStyle/>
                  <a:p>
                    <a:fld id="{EDA394C6-88DD-42FE-9425-15665E1C9E94}" type="CATEGORYNAME">
                      <a:rPr lang="en-US" sz="1400"/>
                      <a:pPr/>
                      <a:t>[CATEGORY NAME]</a:t>
                    </a:fld>
                    <a:r>
                      <a:rPr lang="en-US" baseline="0" dirty="0"/>
                      <a:t>, </a:t>
                    </a:r>
                    <a:fld id="{7A1549CC-D451-425D-95C5-8A9984EEDCCA}"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3C0-4E48-A0A1-BB837F9F9378}"/>
                </c:ext>
              </c:extLst>
            </c:dLbl>
            <c:dLbl>
              <c:idx val="1"/>
              <c:tx>
                <c:rich>
                  <a:bodyPr rot="0" spcFirstLastPara="1" vertOverflow="ellipsis" vert="horz" wrap="square" lIns="38100" tIns="19050" rIns="38100" bIns="19050" anchor="ctr" anchorCtr="1">
                    <a:noAutofit/>
                  </a:bodyPr>
                  <a:lstStyle/>
                  <a:p>
                    <a:pPr>
                      <a:defRPr sz="1100" b="0" i="0" u="none" strike="noStrike" kern="1200" baseline="0">
                        <a:solidFill>
                          <a:schemeClr val="dk1">
                            <a:lumMod val="75000"/>
                            <a:lumOff val="25000"/>
                          </a:schemeClr>
                        </a:solidFill>
                        <a:latin typeface="+mn-lt"/>
                        <a:ea typeface="+mn-ea"/>
                        <a:cs typeface="+mn-cs"/>
                      </a:defRPr>
                    </a:pPr>
                    <a:fld id="{9DAFCA03-1E7D-49A0-91C9-950F230BD84C}" type="CATEGORYNAME">
                      <a:rPr lang="en-US" sz="1400" dirty="0">
                        <a:latin typeface="+mn-lt"/>
                      </a:rPr>
                      <a:pPr>
                        <a:defRPr sz="1100" b="0" i="0" u="none" strike="noStrike" kern="1200" baseline="0">
                          <a:solidFill>
                            <a:schemeClr val="dk1">
                              <a:lumMod val="75000"/>
                              <a:lumOff val="25000"/>
                            </a:schemeClr>
                          </a:solidFill>
                          <a:latin typeface="+mn-lt"/>
                          <a:ea typeface="+mn-ea"/>
                          <a:cs typeface="+mn-cs"/>
                        </a:defRPr>
                      </a:pPr>
                      <a:t>[CATEGORY NAME]</a:t>
                    </a:fld>
                    <a:r>
                      <a:rPr lang="en-US" sz="1600" baseline="0" dirty="0">
                        <a:latin typeface="+mn-lt"/>
                      </a:rPr>
                      <a:t>,</a:t>
                    </a:r>
                    <a:r>
                      <a:rPr lang="en-US" baseline="0" dirty="0">
                        <a:latin typeface="+mn-lt"/>
                      </a:rPr>
                      <a:t> </a:t>
                    </a:r>
                    <a:fld id="{93855A18-EC89-420C-B18E-F5C3A77A190E}" type="VALUE">
                      <a:rPr lang="en-US" sz="1400" baseline="0" dirty="0">
                        <a:latin typeface="+mn-lt"/>
                      </a:rPr>
                      <a:pPr>
                        <a:defRPr sz="1100" b="0" i="0" u="none" strike="noStrike" kern="1200" baseline="0">
                          <a:solidFill>
                            <a:schemeClr val="dk1">
                              <a:lumMod val="75000"/>
                              <a:lumOff val="25000"/>
                            </a:schemeClr>
                          </a:solidFill>
                          <a:latin typeface="+mn-lt"/>
                          <a:ea typeface="+mn-ea"/>
                          <a:cs typeface="+mn-cs"/>
                        </a:defRPr>
                      </a:pPr>
                      <a:t>[VALUE]</a:t>
                    </a:fld>
                    <a:endParaRPr lang="en-US" baseline="0" dirty="0">
                      <a:latin typeface="+mn-lt"/>
                    </a:endParaRPr>
                  </a:p>
                </c:rich>
              </c:tx>
              <c:spPr>
                <a:noFill/>
                <a:ln>
                  <a:noFill/>
                </a:ln>
                <a:effectLst/>
              </c:spPr>
              <c:dLblPos val="ct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A3C0-4E48-A0A1-BB837F9F9378}"/>
                </c:ext>
              </c:extLst>
            </c:dLbl>
            <c:dLbl>
              <c:idx val="2"/>
              <c:layout>
                <c:manualLayout>
                  <c:x val="9.7921010264213376E-2"/>
                  <c:y val="-0.1847133591902604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C0-4E48-A0A1-BB837F9F9378}"/>
                </c:ext>
              </c:extLst>
            </c:dLbl>
            <c:dLbl>
              <c:idx val="3"/>
              <c:layout>
                <c:manualLayout>
                  <c:x val="0.12878105316102104"/>
                  <c:y val="-8.631161623754769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C0-4E48-A0A1-BB837F9F9378}"/>
                </c:ext>
              </c:extLst>
            </c:dLbl>
            <c:dLbl>
              <c:idx val="4"/>
              <c:layout>
                <c:manualLayout>
                  <c:x val="0.12553682062823926"/>
                  <c:y val="-1.369459742015884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C0-4E48-A0A1-BB837F9F9378}"/>
                </c:ext>
              </c:extLst>
            </c:dLbl>
            <c:dLbl>
              <c:idx val="5"/>
              <c:layout>
                <c:manualLayout>
                  <c:x val="0.10534627596512117"/>
                  <c:y val="4.248773128494091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C0-4E48-A0A1-BB837F9F9378}"/>
                </c:ext>
              </c:extLst>
            </c:dLbl>
            <c:dLbl>
              <c:idx val="6"/>
              <c:layout>
                <c:manualLayout>
                  <c:x val="1.5215005568596524E-2"/>
                  <c:y val="-1.2089366302508692E-2"/>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611967538571797"/>
                      <c:h val="7.779151831377841E-2"/>
                    </c:manualLayout>
                  </c15:layout>
                </c:ext>
                <c:ext xmlns:c16="http://schemas.microsoft.com/office/drawing/2014/chart" uri="{C3380CC4-5D6E-409C-BE32-E72D297353CC}">
                  <c16:uniqueId val="{0000000D-A3C0-4E48-A0A1-BB837F9F9378}"/>
                </c:ext>
              </c:extLst>
            </c:dLbl>
            <c:dLbl>
              <c:idx val="7"/>
              <c:layout>
                <c:manualLayout>
                  <c:x val="-3.5535905643955208E-2"/>
                  <c:y val="-2.77624488242282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3C0-4E48-A0A1-BB837F9F9378}"/>
                </c:ext>
              </c:extLst>
            </c:dLbl>
            <c:dLbl>
              <c:idx val="8"/>
              <c:layout>
                <c:manualLayout>
                  <c:x val="-1.2152087537186841E-2"/>
                  <c:y val="-4.2764630122248286E-2"/>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031703608478764"/>
                      <c:h val="8.5452784457339101E-2"/>
                    </c:manualLayout>
                  </c15:layout>
                </c:ext>
                <c:ext xmlns:c16="http://schemas.microsoft.com/office/drawing/2014/chart" uri="{C3380CC4-5D6E-409C-BE32-E72D297353CC}">
                  <c16:uniqueId val="{00000011-A3C0-4E48-A0A1-BB837F9F9378}"/>
                </c:ext>
              </c:extLst>
            </c:dLbl>
            <c:dLbl>
              <c:idx val="9"/>
              <c:delete val="1"/>
              <c:extLst>
                <c:ext xmlns:c15="http://schemas.microsoft.com/office/drawing/2012/chart" uri="{CE6537A1-D6FC-4f65-9D91-7224C49458BB}"/>
                <c:ext xmlns:c16="http://schemas.microsoft.com/office/drawing/2014/chart" uri="{C3380CC4-5D6E-409C-BE32-E72D297353CC}">
                  <c16:uniqueId val="{00000013-A3C0-4E48-A0A1-BB837F9F9378}"/>
                </c:ext>
              </c:extLst>
            </c:dLbl>
            <c:dLbl>
              <c:idx val="10"/>
              <c:delete val="1"/>
              <c:extLst>
                <c:ext xmlns:c15="http://schemas.microsoft.com/office/drawing/2012/chart" uri="{CE6537A1-D6FC-4f65-9D91-7224C49458BB}"/>
                <c:ext xmlns:c16="http://schemas.microsoft.com/office/drawing/2014/chart" uri="{C3380CC4-5D6E-409C-BE32-E72D297353CC}">
                  <c16:uniqueId val="{00000015-A3C0-4E48-A0A1-BB837F9F9378}"/>
                </c:ext>
              </c:extLst>
            </c:dLbl>
            <c:dLbl>
              <c:idx val="11"/>
              <c:delete val="1"/>
              <c:extLst>
                <c:ext xmlns:c15="http://schemas.microsoft.com/office/drawing/2012/chart" uri="{CE6537A1-D6FC-4f65-9D91-7224C49458BB}"/>
                <c:ext xmlns:c16="http://schemas.microsoft.com/office/drawing/2014/chart" uri="{C3380CC4-5D6E-409C-BE32-E72D297353CC}">
                  <c16:uniqueId val="{00000017-A3C0-4E48-A0A1-BB837F9F9378}"/>
                </c:ext>
              </c:extLst>
            </c:dLbl>
            <c:dLbl>
              <c:idx val="12"/>
              <c:delete val="1"/>
              <c:extLst>
                <c:ext xmlns:c15="http://schemas.microsoft.com/office/drawing/2012/chart" uri="{CE6537A1-D6FC-4f65-9D91-7224C49458BB}"/>
                <c:ext xmlns:c16="http://schemas.microsoft.com/office/drawing/2014/chart" uri="{C3380CC4-5D6E-409C-BE32-E72D297353CC}">
                  <c16:uniqueId val="{00000019-A3C0-4E48-A0A1-BB837F9F9378}"/>
                </c:ext>
              </c:extLst>
            </c:dLbl>
            <c:dLbl>
              <c:idx val="13"/>
              <c:delete val="1"/>
              <c:extLst>
                <c:ext xmlns:c15="http://schemas.microsoft.com/office/drawing/2012/chart" uri="{CE6537A1-D6FC-4f65-9D91-7224C49458BB}"/>
                <c:ext xmlns:c16="http://schemas.microsoft.com/office/drawing/2014/chart" uri="{C3380CC4-5D6E-409C-BE32-E72D297353CC}">
                  <c16:uniqueId val="{0000001B-A3C0-4E48-A0A1-BB837F9F9378}"/>
                </c:ext>
              </c:extLst>
            </c:dLbl>
            <c:dLbl>
              <c:idx val="14"/>
              <c:delete val="1"/>
              <c:extLst>
                <c:ext xmlns:c15="http://schemas.microsoft.com/office/drawing/2012/chart" uri="{CE6537A1-D6FC-4f65-9D91-7224C49458BB}"/>
                <c:ext xmlns:c16="http://schemas.microsoft.com/office/drawing/2014/chart" uri="{C3380CC4-5D6E-409C-BE32-E72D297353CC}">
                  <c16:uniqueId val="{0000001D-A3C0-4E48-A0A1-BB837F9F9378}"/>
                </c:ext>
              </c:extLst>
            </c:dLbl>
            <c:dLbl>
              <c:idx val="15"/>
              <c:delete val="1"/>
              <c:extLst>
                <c:ext xmlns:c15="http://schemas.microsoft.com/office/drawing/2012/chart" uri="{CE6537A1-D6FC-4f65-9D91-7224C49458BB}"/>
                <c:ext xmlns:c16="http://schemas.microsoft.com/office/drawing/2014/chart" uri="{C3380CC4-5D6E-409C-BE32-E72D297353CC}">
                  <c16:uniqueId val="{0000001F-A3C0-4E48-A0A1-BB837F9F9378}"/>
                </c:ext>
              </c:extLst>
            </c:dLbl>
            <c:dLbl>
              <c:idx val="16"/>
              <c:delete val="1"/>
              <c:extLst>
                <c:ext xmlns:c15="http://schemas.microsoft.com/office/drawing/2012/chart" uri="{CE6537A1-D6FC-4f65-9D91-7224C49458BB}"/>
                <c:ext xmlns:c16="http://schemas.microsoft.com/office/drawing/2014/chart" uri="{C3380CC4-5D6E-409C-BE32-E72D297353CC}">
                  <c16:uniqueId val="{00000021-A3C0-4E48-A0A1-BB837F9F9378}"/>
                </c:ext>
              </c:extLst>
            </c:dLbl>
            <c:dLbl>
              <c:idx val="17"/>
              <c:delete val="1"/>
              <c:extLst>
                <c:ext xmlns:c15="http://schemas.microsoft.com/office/drawing/2012/chart" uri="{CE6537A1-D6FC-4f65-9D91-7224C49458BB}"/>
                <c:ext xmlns:c16="http://schemas.microsoft.com/office/drawing/2014/chart" uri="{C3380CC4-5D6E-409C-BE32-E72D297353CC}">
                  <c16:uniqueId val="{00000023-A3C0-4E48-A0A1-BB837F9F9378}"/>
                </c:ext>
              </c:extLst>
            </c:dLbl>
            <c:dLbl>
              <c:idx val="18"/>
              <c:delete val="1"/>
              <c:extLst>
                <c:ext xmlns:c15="http://schemas.microsoft.com/office/drawing/2012/chart" uri="{CE6537A1-D6FC-4f65-9D91-7224C49458BB}"/>
                <c:ext xmlns:c16="http://schemas.microsoft.com/office/drawing/2014/chart" uri="{C3380CC4-5D6E-409C-BE32-E72D297353CC}">
                  <c16:uniqueId val="{00000025-A3C0-4E48-A0A1-BB837F9F9378}"/>
                </c:ext>
              </c:extLst>
            </c:dLbl>
            <c:dLbl>
              <c:idx val="19"/>
              <c:delete val="1"/>
              <c:extLst>
                <c:ext xmlns:c15="http://schemas.microsoft.com/office/drawing/2012/chart" uri="{CE6537A1-D6FC-4f65-9D91-7224C49458BB}"/>
                <c:ext xmlns:c16="http://schemas.microsoft.com/office/drawing/2014/chart" uri="{C3380CC4-5D6E-409C-BE32-E72D297353CC}">
                  <c16:uniqueId val="{00000027-A3C0-4E48-A0A1-BB837F9F9378}"/>
                </c:ext>
              </c:extLst>
            </c:dLbl>
            <c:dLbl>
              <c:idx val="20"/>
              <c:delete val="1"/>
              <c:extLst>
                <c:ext xmlns:c15="http://schemas.microsoft.com/office/drawing/2012/chart" uri="{CE6537A1-D6FC-4f65-9D91-7224C49458BB}"/>
                <c:ext xmlns:c16="http://schemas.microsoft.com/office/drawing/2014/chart" uri="{C3380CC4-5D6E-409C-BE32-E72D297353CC}">
                  <c16:uniqueId val="{00000029-A3C0-4E48-A0A1-BB837F9F9378}"/>
                </c:ext>
              </c:extLst>
            </c:dLbl>
            <c:dLbl>
              <c:idx val="21"/>
              <c:delete val="1"/>
              <c:extLst>
                <c:ext xmlns:c15="http://schemas.microsoft.com/office/drawing/2012/chart" uri="{CE6537A1-D6FC-4f65-9D91-7224C49458BB}"/>
                <c:ext xmlns:c16="http://schemas.microsoft.com/office/drawing/2014/chart" uri="{C3380CC4-5D6E-409C-BE32-E72D297353CC}">
                  <c16:uniqueId val="{0000002B-A3C0-4E48-A0A1-BB837F9F9378}"/>
                </c:ext>
              </c:extLst>
            </c:dLbl>
            <c:dLbl>
              <c:idx val="22"/>
              <c:delete val="1"/>
              <c:extLst>
                <c:ext xmlns:c15="http://schemas.microsoft.com/office/drawing/2012/chart" uri="{CE6537A1-D6FC-4f65-9D91-7224C49458BB}"/>
                <c:ext xmlns:c16="http://schemas.microsoft.com/office/drawing/2014/chart" uri="{C3380CC4-5D6E-409C-BE32-E72D297353CC}">
                  <c16:uniqueId val="{0000002D-A3C0-4E48-A0A1-BB837F9F9378}"/>
                </c:ext>
              </c:extLst>
            </c:dLbl>
            <c:dLbl>
              <c:idx val="23"/>
              <c:delete val="1"/>
              <c:extLst>
                <c:ext xmlns:c15="http://schemas.microsoft.com/office/drawing/2012/chart" uri="{CE6537A1-D6FC-4f65-9D91-7224C49458BB}"/>
                <c:ext xmlns:c16="http://schemas.microsoft.com/office/drawing/2014/chart" uri="{C3380CC4-5D6E-409C-BE32-E72D297353CC}">
                  <c16:uniqueId val="{0000002F-A3C0-4E48-A0A1-BB837F9F9378}"/>
                </c:ext>
              </c:extLst>
            </c:dLbl>
            <c:dLbl>
              <c:idx val="24"/>
              <c:delete val="1"/>
              <c:extLst>
                <c:ext xmlns:c15="http://schemas.microsoft.com/office/drawing/2012/chart" uri="{CE6537A1-D6FC-4f65-9D91-7224C49458BB}"/>
                <c:ext xmlns:c16="http://schemas.microsoft.com/office/drawing/2014/chart" uri="{C3380CC4-5D6E-409C-BE32-E72D297353CC}">
                  <c16:uniqueId val="{00000031-A3C0-4E48-A0A1-BB837F9F9378}"/>
                </c:ext>
              </c:extLst>
            </c:dLbl>
            <c:dLbl>
              <c:idx val="25"/>
              <c:delete val="1"/>
              <c:extLst>
                <c:ext xmlns:c15="http://schemas.microsoft.com/office/drawing/2012/chart" uri="{CE6537A1-D6FC-4f65-9D91-7224C49458BB}"/>
                <c:ext xmlns:c16="http://schemas.microsoft.com/office/drawing/2014/chart" uri="{C3380CC4-5D6E-409C-BE32-E72D297353CC}">
                  <c16:uniqueId val="{00000033-A3C0-4E48-A0A1-BB837F9F9378}"/>
                </c:ext>
              </c:extLst>
            </c:dLbl>
            <c:dLbl>
              <c:idx val="26"/>
              <c:delete val="1"/>
              <c:extLst>
                <c:ext xmlns:c15="http://schemas.microsoft.com/office/drawing/2012/chart" uri="{CE6537A1-D6FC-4f65-9D91-7224C49458BB}"/>
                <c:ext xmlns:c16="http://schemas.microsoft.com/office/drawing/2014/chart" uri="{C3380CC4-5D6E-409C-BE32-E72D297353CC}">
                  <c16:uniqueId val="{00000035-A3C0-4E48-A0A1-BB837F9F9378}"/>
                </c:ext>
              </c:extLst>
            </c:dLbl>
            <c:dLbl>
              <c:idx val="27"/>
              <c:delete val="1"/>
              <c:extLst>
                <c:ext xmlns:c15="http://schemas.microsoft.com/office/drawing/2012/chart" uri="{CE6537A1-D6FC-4f65-9D91-7224C49458BB}"/>
                <c:ext xmlns:c16="http://schemas.microsoft.com/office/drawing/2014/chart" uri="{C3380CC4-5D6E-409C-BE32-E72D297353CC}">
                  <c16:uniqueId val="{00000037-A3C0-4E48-A0A1-BB837F9F9378}"/>
                </c:ext>
              </c:extLst>
            </c:dLbl>
            <c:dLbl>
              <c:idx val="28"/>
              <c:delete val="1"/>
              <c:extLst>
                <c:ext xmlns:c15="http://schemas.microsoft.com/office/drawing/2012/chart" uri="{CE6537A1-D6FC-4f65-9D91-7224C49458BB}"/>
                <c:ext xmlns:c16="http://schemas.microsoft.com/office/drawing/2014/chart" uri="{C3380CC4-5D6E-409C-BE32-E72D297353CC}">
                  <c16:uniqueId val="{00000039-A3C0-4E48-A0A1-BB837F9F9378}"/>
                </c:ext>
              </c:extLst>
            </c:dLbl>
            <c:dLbl>
              <c:idx val="29"/>
              <c:delete val="1"/>
              <c:extLst>
                <c:ext xmlns:c15="http://schemas.microsoft.com/office/drawing/2012/chart" uri="{CE6537A1-D6FC-4f65-9D91-7224C49458BB}"/>
                <c:ext xmlns:c16="http://schemas.microsoft.com/office/drawing/2014/chart" uri="{C3380CC4-5D6E-409C-BE32-E72D297353CC}">
                  <c16:uniqueId val="{0000003B-A3C0-4E48-A0A1-BB837F9F9378}"/>
                </c:ext>
              </c:extLst>
            </c:dLbl>
            <c:dLbl>
              <c:idx val="30"/>
              <c:delete val="1"/>
              <c:extLst>
                <c:ext xmlns:c15="http://schemas.microsoft.com/office/drawing/2012/chart" uri="{CE6537A1-D6FC-4f65-9D91-7224C49458BB}"/>
                <c:ext xmlns:c16="http://schemas.microsoft.com/office/drawing/2014/chart" uri="{C3380CC4-5D6E-409C-BE32-E72D297353CC}">
                  <c16:uniqueId val="{0000003D-A3C0-4E48-A0A1-BB837F9F9378}"/>
                </c:ext>
              </c:extLst>
            </c:dLbl>
            <c:dLbl>
              <c:idx val="31"/>
              <c:delete val="1"/>
              <c:extLst>
                <c:ext xmlns:c15="http://schemas.microsoft.com/office/drawing/2012/chart" uri="{CE6537A1-D6FC-4f65-9D91-7224C49458BB}"/>
                <c:ext xmlns:c16="http://schemas.microsoft.com/office/drawing/2014/chart" uri="{C3380CC4-5D6E-409C-BE32-E72D297353CC}">
                  <c16:uniqueId val="{0000003F-A3C0-4E48-A0A1-BB837F9F9378}"/>
                </c:ext>
              </c:extLst>
            </c:dLbl>
            <c:dLbl>
              <c:idx val="32"/>
              <c:delete val="1"/>
              <c:extLst>
                <c:ext xmlns:c15="http://schemas.microsoft.com/office/drawing/2012/chart" uri="{CE6537A1-D6FC-4f65-9D91-7224C49458BB}"/>
                <c:ext xmlns:c16="http://schemas.microsoft.com/office/drawing/2014/chart" uri="{C3380CC4-5D6E-409C-BE32-E72D297353CC}">
                  <c16:uniqueId val="{00000041-A3C0-4E48-A0A1-BB837F9F9378}"/>
                </c:ext>
              </c:extLst>
            </c:dLbl>
            <c:dLbl>
              <c:idx val="33"/>
              <c:delete val="1"/>
              <c:extLst>
                <c:ext xmlns:c15="http://schemas.microsoft.com/office/drawing/2012/chart" uri="{CE6537A1-D6FC-4f65-9D91-7224C49458BB}"/>
                <c:ext xmlns:c16="http://schemas.microsoft.com/office/drawing/2014/chart" uri="{C3380CC4-5D6E-409C-BE32-E72D297353CC}">
                  <c16:uniqueId val="{00000043-A3C0-4E48-A0A1-BB837F9F9378}"/>
                </c:ext>
              </c:extLst>
            </c:dLbl>
            <c:dLbl>
              <c:idx val="34"/>
              <c:delete val="1"/>
              <c:extLst>
                <c:ext xmlns:c15="http://schemas.microsoft.com/office/drawing/2012/chart" uri="{CE6537A1-D6FC-4f65-9D91-7224C49458BB}"/>
                <c:ext xmlns:c16="http://schemas.microsoft.com/office/drawing/2014/chart" uri="{C3380CC4-5D6E-409C-BE32-E72D297353CC}">
                  <c16:uniqueId val="{00000045-A3C0-4E48-A0A1-BB837F9F937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'chart (5)'!$A$2:$A$36</c:f>
              <c:strCache>
                <c:ptCount val="35"/>
                <c:pt idx="0">
                  <c:v>Word of Mouth</c:v>
                </c:pt>
                <c:pt idx="1">
                  <c:v>Online</c:v>
                </c:pt>
                <c:pt idx="2">
                  <c:v>Municipality</c:v>
                </c:pt>
                <c:pt idx="3">
                  <c:v>Social Media</c:v>
                </c:pt>
                <c:pt idx="4">
                  <c:v>CAPP</c:v>
                </c:pt>
                <c:pt idx="5">
                  <c:v>DIS</c:v>
                </c:pt>
                <c:pt idx="6">
                  <c:v>RI Housing</c:v>
                </c:pt>
                <c:pt idx="7">
                  <c:v>News</c:v>
                </c:pt>
                <c:pt idx="8">
                  <c:v>Community Organization</c:v>
                </c:pt>
                <c:pt idx="9">
                  <c:v>Contractor</c:v>
                </c:pt>
                <c:pt idx="10">
                  <c:v>Housing Organization</c:v>
                </c:pt>
                <c:pt idx="11">
                  <c:v>Govt Official</c:v>
                </c:pt>
                <c:pt idx="12">
                  <c:v>Previous PRF Borrower</c:v>
                </c:pt>
                <c:pt idx="13">
                  <c:v>PRF Sign</c:v>
                </c:pt>
                <c:pt idx="14">
                  <c:v>Event</c:v>
                </c:pt>
                <c:pt idx="15">
                  <c:v>Flyer</c:v>
                </c:pt>
                <c:pt idx="16">
                  <c:v>Realtor</c:v>
                </c:pt>
                <c:pt idx="17">
                  <c:v>GHHI</c:v>
                </c:pt>
                <c:pt idx="18">
                  <c:v>RI Dept of Health</c:v>
                </c:pt>
                <c:pt idx="19">
                  <c:v>Radio</c:v>
                </c:pt>
                <c:pt idx="20">
                  <c:v>Carrie</c:v>
                </c:pt>
                <c:pt idx="21">
                  <c:v>Church</c:v>
                </c:pt>
                <c:pt idx="22">
                  <c:v>Habitat</c:v>
                </c:pt>
                <c:pt idx="23">
                  <c:v>Social Worker</c:v>
                </c:pt>
                <c:pt idx="24">
                  <c:v>Walk in</c:v>
                </c:pt>
                <c:pt idx="25">
                  <c:v>CLAP</c:v>
                </c:pt>
                <c:pt idx="26">
                  <c:v>Inspector</c:v>
                </c:pt>
                <c:pt idx="27">
                  <c:v>Mail</c:v>
                </c:pt>
                <c:pt idx="28">
                  <c:v>Oakley Home Access</c:v>
                </c:pt>
                <c:pt idx="29">
                  <c:v>Providence Library</c:v>
                </c:pt>
                <c:pt idx="30">
                  <c:v>RI DEM</c:v>
                </c:pt>
                <c:pt idx="31">
                  <c:v>RISE Engineering</c:v>
                </c:pt>
                <c:pt idx="32">
                  <c:v>Tenant</c:v>
                </c:pt>
                <c:pt idx="33">
                  <c:v>USDA</c:v>
                </c:pt>
                <c:pt idx="34">
                  <c:v>VA</c:v>
                </c:pt>
              </c:strCache>
            </c:strRef>
          </c:cat>
          <c:val>
            <c:numRef>
              <c:f>'chart (5)'!$B$2:$B$36</c:f>
              <c:numCache>
                <c:formatCode>General</c:formatCode>
                <c:ptCount val="35"/>
                <c:pt idx="0">
                  <c:v>248</c:v>
                </c:pt>
                <c:pt idx="1">
                  <c:v>221</c:v>
                </c:pt>
                <c:pt idx="2">
                  <c:v>127</c:v>
                </c:pt>
                <c:pt idx="3">
                  <c:v>57</c:v>
                </c:pt>
                <c:pt idx="4">
                  <c:v>54</c:v>
                </c:pt>
                <c:pt idx="5">
                  <c:v>41</c:v>
                </c:pt>
                <c:pt idx="6">
                  <c:v>27</c:v>
                </c:pt>
                <c:pt idx="7">
                  <c:v>22</c:v>
                </c:pt>
                <c:pt idx="8">
                  <c:v>15</c:v>
                </c:pt>
                <c:pt idx="9">
                  <c:v>11</c:v>
                </c:pt>
                <c:pt idx="10">
                  <c:v>10</c:v>
                </c:pt>
                <c:pt idx="11">
                  <c:v>9</c:v>
                </c:pt>
                <c:pt idx="12">
                  <c:v>9</c:v>
                </c:pt>
                <c:pt idx="13">
                  <c:v>9</c:v>
                </c:pt>
                <c:pt idx="14">
                  <c:v>8</c:v>
                </c:pt>
                <c:pt idx="15">
                  <c:v>8</c:v>
                </c:pt>
                <c:pt idx="16">
                  <c:v>8</c:v>
                </c:pt>
                <c:pt idx="17">
                  <c:v>5</c:v>
                </c:pt>
                <c:pt idx="18">
                  <c:v>5</c:v>
                </c:pt>
                <c:pt idx="19">
                  <c:v>4</c:v>
                </c:pt>
                <c:pt idx="20">
                  <c:v>3</c:v>
                </c:pt>
                <c:pt idx="21">
                  <c:v>2</c:v>
                </c:pt>
                <c:pt idx="22">
                  <c:v>2</c:v>
                </c:pt>
                <c:pt idx="23">
                  <c:v>2</c:v>
                </c:pt>
                <c:pt idx="24">
                  <c:v>2</c:v>
                </c:pt>
                <c:pt idx="25">
                  <c:v>1</c:v>
                </c:pt>
                <c:pt idx="26">
                  <c:v>1</c:v>
                </c:pt>
                <c:pt idx="27">
                  <c:v>1</c:v>
                </c:pt>
                <c:pt idx="28">
                  <c:v>1</c:v>
                </c:pt>
                <c:pt idx="29">
                  <c:v>1</c:v>
                </c:pt>
                <c:pt idx="30">
                  <c:v>1</c:v>
                </c:pt>
                <c:pt idx="31">
                  <c:v>1</c:v>
                </c:pt>
                <c:pt idx="32">
                  <c:v>1</c:v>
                </c:pt>
                <c:pt idx="33">
                  <c:v>1</c:v>
                </c:pt>
                <c:pt idx="34">
                  <c:v>1</c:v>
                </c:pt>
              </c:numCache>
            </c:numRef>
          </c:val>
          <c:extLst>
            <c:ext xmlns:c16="http://schemas.microsoft.com/office/drawing/2014/chart" uri="{C3380CC4-5D6E-409C-BE32-E72D297353CC}">
              <c16:uniqueId val="{00000046-A3C0-4E48-A0A1-BB837F9F937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70488402981220677"/>
          <c:y val="6.1780703942239924E-2"/>
          <c:w val="0.25238414187878727"/>
          <c:h val="0.89299364468827847"/>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b="0" dirty="0">
                <a:latin typeface="+mj-lt"/>
              </a:rPr>
              <a:t>Qualifying Income Levels </a:t>
            </a:r>
          </a:p>
        </c:rich>
      </c:tx>
      <c:layout>
        <c:manualLayout>
          <c:xMode val="edge"/>
          <c:yMode val="edge"/>
          <c:x val="0.23891756749855761"/>
          <c:y val="2.5462962962962962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197477514834308"/>
          <c:y val="0.16227083087607166"/>
          <c:w val="0.60916207180003534"/>
          <c:h val="0.74166722037845911"/>
        </c:manualLayout>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909A-4E1C-A2A9-16F5A0F8164B}"/>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909A-4E1C-A2A9-16F5A0F8164B}"/>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909A-4E1C-A2A9-16F5A0F8164B}"/>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909A-4E1C-A2A9-16F5A0F8164B}"/>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909A-4E1C-A2A9-16F5A0F8164B}"/>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909A-4E1C-A2A9-16F5A0F8164B}"/>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909A-4E1C-A2A9-16F5A0F8164B}"/>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909A-4E1C-A2A9-16F5A0F8164B}"/>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909A-4E1C-A2A9-16F5A0F8164B}"/>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909A-4E1C-A2A9-16F5A0F8164B}"/>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15-909A-4E1C-A2A9-16F5A0F8164B}"/>
              </c:ext>
            </c:extLst>
          </c:dPt>
          <c:dPt>
            <c:idx val="11"/>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17-909A-4E1C-A2A9-16F5A0F8164B}"/>
              </c:ext>
            </c:extLst>
          </c:dPt>
          <c:dPt>
            <c:idx val="12"/>
            <c:bubble3D val="0"/>
            <c:spPr>
              <a:gradFill>
                <a:gsLst>
                  <a:gs pos="100000">
                    <a:schemeClr val="accent1">
                      <a:lumMod val="80000"/>
                      <a:lumOff val="20000"/>
                      <a:lumMod val="60000"/>
                      <a:lumOff val="40000"/>
                    </a:schemeClr>
                  </a:gs>
                  <a:gs pos="0">
                    <a:schemeClr val="accent1">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9-909A-4E1C-A2A9-16F5A0F8164B}"/>
              </c:ext>
            </c:extLst>
          </c:dPt>
          <c:dPt>
            <c:idx val="13"/>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B-909A-4E1C-A2A9-16F5A0F8164B}"/>
              </c:ext>
            </c:extLst>
          </c:dPt>
          <c:dPt>
            <c:idx val="14"/>
            <c:bubble3D val="0"/>
            <c:spPr>
              <a:gradFill>
                <a:gsLst>
                  <a:gs pos="100000">
                    <a:schemeClr val="accent3">
                      <a:lumMod val="80000"/>
                      <a:lumOff val="20000"/>
                      <a:lumMod val="60000"/>
                      <a:lumOff val="40000"/>
                    </a:schemeClr>
                  </a:gs>
                  <a:gs pos="0">
                    <a:schemeClr val="accent3">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D-909A-4E1C-A2A9-16F5A0F8164B}"/>
              </c:ext>
            </c:extLst>
          </c:dPt>
          <c:dPt>
            <c:idx val="15"/>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F-909A-4E1C-A2A9-16F5A0F8164B}"/>
              </c:ext>
            </c:extLst>
          </c:dPt>
          <c:dPt>
            <c:idx val="16"/>
            <c:bubble3D val="0"/>
            <c:spPr>
              <a:gradFill>
                <a:gsLst>
                  <a:gs pos="100000">
                    <a:schemeClr val="accent5">
                      <a:lumMod val="80000"/>
                      <a:lumOff val="20000"/>
                      <a:lumMod val="60000"/>
                      <a:lumOff val="40000"/>
                    </a:schemeClr>
                  </a:gs>
                  <a:gs pos="0">
                    <a:schemeClr val="accent5">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1-909A-4E1C-A2A9-16F5A0F8164B}"/>
              </c:ext>
            </c:extLst>
          </c:dPt>
          <c:dPt>
            <c:idx val="17"/>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3-909A-4E1C-A2A9-16F5A0F8164B}"/>
              </c:ext>
            </c:extLst>
          </c:dPt>
          <c:dPt>
            <c:idx val="18"/>
            <c:bubble3D val="0"/>
            <c:spPr>
              <a:gradFill>
                <a:gsLst>
                  <a:gs pos="100000">
                    <a:schemeClr val="accent1">
                      <a:lumMod val="80000"/>
                      <a:lumMod val="60000"/>
                      <a:lumOff val="40000"/>
                    </a:schemeClr>
                  </a:gs>
                  <a:gs pos="0">
                    <a:schemeClr val="accent1">
                      <a:lumMod val="80000"/>
                    </a:schemeClr>
                  </a:gs>
                </a:gsLst>
                <a:lin ang="5400000" scaled="0"/>
              </a:gradFill>
              <a:ln w="19050">
                <a:solidFill>
                  <a:schemeClr val="lt1"/>
                </a:solidFill>
              </a:ln>
              <a:effectLst/>
            </c:spPr>
            <c:extLst>
              <c:ext xmlns:c16="http://schemas.microsoft.com/office/drawing/2014/chart" uri="{C3380CC4-5D6E-409C-BE32-E72D297353CC}">
                <c16:uniqueId val="{00000025-909A-4E1C-A2A9-16F5A0F8164B}"/>
              </c:ext>
            </c:extLst>
          </c:dPt>
          <c:dPt>
            <c:idx val="19"/>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27-909A-4E1C-A2A9-16F5A0F8164B}"/>
              </c:ext>
            </c:extLst>
          </c:dPt>
          <c:dPt>
            <c:idx val="20"/>
            <c:bubble3D val="0"/>
            <c:spPr>
              <a:gradFill>
                <a:gsLst>
                  <a:gs pos="100000">
                    <a:schemeClr val="accent3">
                      <a:lumMod val="80000"/>
                      <a:lumMod val="60000"/>
                      <a:lumOff val="40000"/>
                    </a:schemeClr>
                  </a:gs>
                  <a:gs pos="0">
                    <a:schemeClr val="accent3">
                      <a:lumMod val="80000"/>
                    </a:schemeClr>
                  </a:gs>
                </a:gsLst>
                <a:lin ang="5400000" scaled="0"/>
              </a:gradFill>
              <a:ln w="19050">
                <a:solidFill>
                  <a:schemeClr val="lt1"/>
                </a:solidFill>
              </a:ln>
              <a:effectLst/>
            </c:spPr>
            <c:extLst>
              <c:ext xmlns:c16="http://schemas.microsoft.com/office/drawing/2014/chart" uri="{C3380CC4-5D6E-409C-BE32-E72D297353CC}">
                <c16:uniqueId val="{00000029-909A-4E1C-A2A9-16F5A0F8164B}"/>
              </c:ext>
            </c:extLst>
          </c:dPt>
          <c:dPt>
            <c:idx val="21"/>
            <c:bubble3D val="0"/>
            <c:spPr>
              <a:gradFill>
                <a:gsLst>
                  <a:gs pos="100000">
                    <a:schemeClr val="accent4">
                      <a:lumMod val="80000"/>
                      <a:lumMod val="60000"/>
                      <a:lumOff val="40000"/>
                    </a:schemeClr>
                  </a:gs>
                  <a:gs pos="0">
                    <a:schemeClr val="accent4">
                      <a:lumMod val="80000"/>
                    </a:schemeClr>
                  </a:gs>
                </a:gsLst>
                <a:lin ang="5400000" scaled="0"/>
              </a:gradFill>
              <a:ln w="19050">
                <a:solidFill>
                  <a:schemeClr val="lt1"/>
                </a:solidFill>
              </a:ln>
              <a:effectLst/>
            </c:spPr>
            <c:extLst>
              <c:ext xmlns:c16="http://schemas.microsoft.com/office/drawing/2014/chart" uri="{C3380CC4-5D6E-409C-BE32-E72D297353CC}">
                <c16:uniqueId val="{0000002B-909A-4E1C-A2A9-16F5A0F8164B}"/>
              </c:ext>
            </c:extLst>
          </c:dPt>
          <c:dPt>
            <c:idx val="22"/>
            <c:bubble3D val="0"/>
            <c:spPr>
              <a:gradFill>
                <a:gsLst>
                  <a:gs pos="100000">
                    <a:schemeClr val="accent5">
                      <a:lumMod val="80000"/>
                      <a:lumMod val="60000"/>
                      <a:lumOff val="40000"/>
                    </a:schemeClr>
                  </a:gs>
                  <a:gs pos="0">
                    <a:schemeClr val="accent5">
                      <a:lumMod val="80000"/>
                    </a:schemeClr>
                  </a:gs>
                </a:gsLst>
                <a:lin ang="5400000" scaled="0"/>
              </a:gradFill>
              <a:ln w="19050">
                <a:solidFill>
                  <a:schemeClr val="lt1"/>
                </a:solidFill>
              </a:ln>
              <a:effectLst/>
            </c:spPr>
            <c:extLst>
              <c:ext xmlns:c16="http://schemas.microsoft.com/office/drawing/2014/chart" uri="{C3380CC4-5D6E-409C-BE32-E72D297353CC}">
                <c16:uniqueId val="{0000002D-909A-4E1C-A2A9-16F5A0F8164B}"/>
              </c:ext>
            </c:extLst>
          </c:dPt>
          <c:dPt>
            <c:idx val="23"/>
            <c:bubble3D val="0"/>
            <c:spPr>
              <a:gradFill>
                <a:gsLst>
                  <a:gs pos="100000">
                    <a:schemeClr val="accent6">
                      <a:lumMod val="80000"/>
                      <a:lumMod val="60000"/>
                      <a:lumOff val="40000"/>
                    </a:schemeClr>
                  </a:gs>
                  <a:gs pos="0">
                    <a:schemeClr val="accent6">
                      <a:lumMod val="80000"/>
                    </a:schemeClr>
                  </a:gs>
                </a:gsLst>
                <a:lin ang="5400000" scaled="0"/>
              </a:gradFill>
              <a:ln w="19050">
                <a:solidFill>
                  <a:schemeClr val="lt1"/>
                </a:solidFill>
              </a:ln>
              <a:effectLst/>
            </c:spPr>
            <c:extLst>
              <c:ext xmlns:c16="http://schemas.microsoft.com/office/drawing/2014/chart" uri="{C3380CC4-5D6E-409C-BE32-E72D297353CC}">
                <c16:uniqueId val="{0000002F-909A-4E1C-A2A9-16F5A0F8164B}"/>
              </c:ext>
            </c:extLst>
          </c:dPt>
          <c:dPt>
            <c:idx val="24"/>
            <c:bubble3D val="0"/>
            <c:spPr>
              <a:gradFill>
                <a:gsLst>
                  <a:gs pos="100000">
                    <a:schemeClr val="accent1">
                      <a:lumMod val="60000"/>
                      <a:lumOff val="40000"/>
                      <a:lumMod val="60000"/>
                      <a:lumOff val="40000"/>
                    </a:schemeClr>
                  </a:gs>
                  <a:gs pos="0">
                    <a:schemeClr val="accent1">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1-909A-4E1C-A2A9-16F5A0F8164B}"/>
              </c:ext>
            </c:extLst>
          </c:dPt>
          <c:dPt>
            <c:idx val="25"/>
            <c:bubble3D val="0"/>
            <c:spPr>
              <a:gradFill>
                <a:gsLst>
                  <a:gs pos="100000">
                    <a:schemeClr val="accent2">
                      <a:lumMod val="60000"/>
                      <a:lumOff val="40000"/>
                      <a:lumMod val="60000"/>
                      <a:lumOff val="40000"/>
                    </a:schemeClr>
                  </a:gs>
                  <a:gs pos="0">
                    <a:schemeClr val="accent2">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3-909A-4E1C-A2A9-16F5A0F8164B}"/>
              </c:ext>
            </c:extLst>
          </c:dPt>
          <c:dPt>
            <c:idx val="26"/>
            <c:bubble3D val="0"/>
            <c:spPr>
              <a:gradFill>
                <a:gsLst>
                  <a:gs pos="100000">
                    <a:schemeClr val="accent3">
                      <a:lumMod val="60000"/>
                      <a:lumOff val="40000"/>
                      <a:lumMod val="60000"/>
                      <a:lumOff val="40000"/>
                    </a:schemeClr>
                  </a:gs>
                  <a:gs pos="0">
                    <a:schemeClr val="accent3">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5-909A-4E1C-A2A9-16F5A0F8164B}"/>
              </c:ext>
            </c:extLst>
          </c:dPt>
          <c:dPt>
            <c:idx val="27"/>
            <c:bubble3D val="0"/>
            <c:spPr>
              <a:gradFill>
                <a:gsLst>
                  <a:gs pos="100000">
                    <a:schemeClr val="accent4">
                      <a:lumMod val="60000"/>
                      <a:lumOff val="40000"/>
                      <a:lumMod val="60000"/>
                      <a:lumOff val="40000"/>
                    </a:schemeClr>
                  </a:gs>
                  <a:gs pos="0">
                    <a:schemeClr val="accent4">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7-909A-4E1C-A2A9-16F5A0F8164B}"/>
              </c:ext>
            </c:extLst>
          </c:dPt>
          <c:dPt>
            <c:idx val="28"/>
            <c:bubble3D val="0"/>
            <c:spPr>
              <a:gradFill>
                <a:gsLst>
                  <a:gs pos="100000">
                    <a:schemeClr val="accent5">
                      <a:lumMod val="60000"/>
                      <a:lumOff val="40000"/>
                      <a:lumMod val="60000"/>
                      <a:lumOff val="40000"/>
                    </a:schemeClr>
                  </a:gs>
                  <a:gs pos="0">
                    <a:schemeClr val="accent5">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9-909A-4E1C-A2A9-16F5A0F8164B}"/>
              </c:ext>
            </c:extLst>
          </c:dPt>
          <c:dPt>
            <c:idx val="29"/>
            <c:bubble3D val="0"/>
            <c:spPr>
              <a:gradFill>
                <a:gsLst>
                  <a:gs pos="100000">
                    <a:schemeClr val="accent6">
                      <a:lumMod val="60000"/>
                      <a:lumOff val="40000"/>
                      <a:lumMod val="60000"/>
                      <a:lumOff val="40000"/>
                    </a:schemeClr>
                  </a:gs>
                  <a:gs pos="0">
                    <a:schemeClr val="accent6">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B-909A-4E1C-A2A9-16F5A0F8164B}"/>
              </c:ext>
            </c:extLst>
          </c:dPt>
          <c:dPt>
            <c:idx val="30"/>
            <c:bubble3D val="0"/>
            <c:spPr>
              <a:gradFill>
                <a:gsLst>
                  <a:gs pos="100000">
                    <a:schemeClr val="accent1">
                      <a:lumMod val="50000"/>
                      <a:lumMod val="60000"/>
                      <a:lumOff val="40000"/>
                    </a:schemeClr>
                  </a:gs>
                  <a:gs pos="0">
                    <a:schemeClr val="accent1">
                      <a:lumMod val="50000"/>
                    </a:schemeClr>
                  </a:gs>
                </a:gsLst>
                <a:lin ang="5400000" scaled="0"/>
              </a:gradFill>
              <a:ln w="19050">
                <a:solidFill>
                  <a:schemeClr val="lt1"/>
                </a:solidFill>
              </a:ln>
              <a:effectLst/>
            </c:spPr>
            <c:extLst>
              <c:ext xmlns:c16="http://schemas.microsoft.com/office/drawing/2014/chart" uri="{C3380CC4-5D6E-409C-BE32-E72D297353CC}">
                <c16:uniqueId val="{0000003D-909A-4E1C-A2A9-16F5A0F8164B}"/>
              </c:ext>
            </c:extLst>
          </c:dPt>
          <c:dPt>
            <c:idx val="31"/>
            <c:bubble3D val="0"/>
            <c:spPr>
              <a:gradFill>
                <a:gsLst>
                  <a:gs pos="100000">
                    <a:schemeClr val="accent2">
                      <a:lumMod val="50000"/>
                      <a:lumMod val="60000"/>
                      <a:lumOff val="40000"/>
                    </a:schemeClr>
                  </a:gs>
                  <a:gs pos="0">
                    <a:schemeClr val="accent2">
                      <a:lumMod val="50000"/>
                    </a:schemeClr>
                  </a:gs>
                </a:gsLst>
                <a:lin ang="5400000" scaled="0"/>
              </a:gradFill>
              <a:ln w="19050">
                <a:solidFill>
                  <a:schemeClr val="lt1"/>
                </a:solidFill>
              </a:ln>
              <a:effectLst/>
            </c:spPr>
            <c:extLst>
              <c:ext xmlns:c16="http://schemas.microsoft.com/office/drawing/2014/chart" uri="{C3380CC4-5D6E-409C-BE32-E72D297353CC}">
                <c16:uniqueId val="{0000003F-909A-4E1C-A2A9-16F5A0F8164B}"/>
              </c:ext>
            </c:extLst>
          </c:dPt>
          <c:dPt>
            <c:idx val="32"/>
            <c:bubble3D val="0"/>
            <c:spPr>
              <a:gradFill>
                <a:gsLst>
                  <a:gs pos="100000">
                    <a:schemeClr val="accent3">
                      <a:lumMod val="50000"/>
                      <a:lumMod val="60000"/>
                      <a:lumOff val="40000"/>
                    </a:schemeClr>
                  </a:gs>
                  <a:gs pos="0">
                    <a:schemeClr val="accent3">
                      <a:lumMod val="50000"/>
                    </a:schemeClr>
                  </a:gs>
                </a:gsLst>
                <a:lin ang="5400000" scaled="0"/>
              </a:gradFill>
              <a:ln w="19050">
                <a:solidFill>
                  <a:schemeClr val="lt1"/>
                </a:solidFill>
              </a:ln>
              <a:effectLst/>
            </c:spPr>
            <c:extLst>
              <c:ext xmlns:c16="http://schemas.microsoft.com/office/drawing/2014/chart" uri="{C3380CC4-5D6E-409C-BE32-E72D297353CC}">
                <c16:uniqueId val="{00000041-909A-4E1C-A2A9-16F5A0F8164B}"/>
              </c:ext>
            </c:extLst>
          </c:dPt>
          <c:dPt>
            <c:idx val="33"/>
            <c:bubble3D val="0"/>
            <c:spPr>
              <a:gradFill>
                <a:gsLst>
                  <a:gs pos="100000">
                    <a:schemeClr val="accent4">
                      <a:lumMod val="50000"/>
                      <a:lumMod val="60000"/>
                      <a:lumOff val="40000"/>
                    </a:schemeClr>
                  </a:gs>
                  <a:gs pos="0">
                    <a:schemeClr val="accent4">
                      <a:lumMod val="50000"/>
                    </a:schemeClr>
                  </a:gs>
                </a:gsLst>
                <a:lin ang="5400000" scaled="0"/>
              </a:gradFill>
              <a:ln w="19050">
                <a:solidFill>
                  <a:schemeClr val="lt1"/>
                </a:solidFill>
              </a:ln>
              <a:effectLst/>
            </c:spPr>
            <c:extLst>
              <c:ext xmlns:c16="http://schemas.microsoft.com/office/drawing/2014/chart" uri="{C3380CC4-5D6E-409C-BE32-E72D297353CC}">
                <c16:uniqueId val="{00000043-909A-4E1C-A2A9-16F5A0F8164B}"/>
              </c:ext>
            </c:extLst>
          </c:dPt>
          <c:dPt>
            <c:idx val="34"/>
            <c:bubble3D val="0"/>
            <c:spPr>
              <a:gradFill>
                <a:gsLst>
                  <a:gs pos="100000">
                    <a:schemeClr val="accent5">
                      <a:lumMod val="50000"/>
                      <a:lumMod val="60000"/>
                      <a:lumOff val="40000"/>
                    </a:schemeClr>
                  </a:gs>
                  <a:gs pos="0">
                    <a:schemeClr val="accent5">
                      <a:lumMod val="50000"/>
                    </a:schemeClr>
                  </a:gs>
                </a:gsLst>
                <a:lin ang="5400000" scaled="0"/>
              </a:gradFill>
              <a:ln w="19050">
                <a:solidFill>
                  <a:schemeClr val="lt1"/>
                </a:solidFill>
              </a:ln>
              <a:effectLst/>
            </c:spPr>
            <c:extLst>
              <c:ext xmlns:c16="http://schemas.microsoft.com/office/drawing/2014/chart" uri="{C3380CC4-5D6E-409C-BE32-E72D297353CC}">
                <c16:uniqueId val="{00000045-909A-4E1C-A2A9-16F5A0F8164B}"/>
              </c:ext>
            </c:extLst>
          </c:dPt>
          <c:dLbls>
            <c:dLbl>
              <c:idx val="0"/>
              <c:layout>
                <c:manualLayout>
                  <c:x val="-0.12622681089039978"/>
                  <c:y val="0.177150911274808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09A-4E1C-A2A9-16F5A0F8164B}"/>
                </c:ext>
              </c:extLst>
            </c:dLbl>
            <c:dLbl>
              <c:idx val="1"/>
              <c:layout>
                <c:manualLayout>
                  <c:x val="-0.22138567378628529"/>
                  <c:y val="-0.1115037328990787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09A-4E1C-A2A9-16F5A0F8164B}"/>
                </c:ext>
              </c:extLst>
            </c:dLbl>
            <c:dLbl>
              <c:idx val="2"/>
              <c:layout>
                <c:manualLayout>
                  <c:x val="0.20617795530446215"/>
                  <c:y val="-0.118520001628907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09A-4E1C-A2A9-16F5A0F8164B}"/>
                </c:ext>
              </c:extLst>
            </c:dLbl>
            <c:dLbl>
              <c:idx val="3"/>
              <c:layout>
                <c:manualLayout>
                  <c:x val="0.13334199447930209"/>
                  <c:y val="0.2072165140649908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09A-4E1C-A2A9-16F5A0F8164B}"/>
                </c:ext>
              </c:extLst>
            </c:dLbl>
            <c:spPr>
              <a:solidFill>
                <a:sysClr val="window" lastClr="FFFFFF">
                  <a:alpha val="75000"/>
                </a:sysClr>
              </a:solidFill>
              <a:ln w="9525">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ext>
            </c:extLst>
          </c:dLbls>
          <c:cat>
            <c:strRef>
              <c:f>'Income Levels for Chart'!$A$2:$A$5</c:f>
              <c:strCache>
                <c:ptCount val="4"/>
                <c:pt idx="0">
                  <c:v>&lt;30% AMI</c:v>
                </c:pt>
                <c:pt idx="1">
                  <c:v>30-50% AMI</c:v>
                </c:pt>
                <c:pt idx="2">
                  <c:v>50-80% AMI</c:v>
                </c:pt>
                <c:pt idx="3">
                  <c:v>80-100% AMI</c:v>
                </c:pt>
              </c:strCache>
            </c:strRef>
          </c:cat>
          <c:val>
            <c:numRef>
              <c:f>'Income Levels for Chart'!$B$2:$B$5</c:f>
              <c:numCache>
                <c:formatCode>General</c:formatCode>
                <c:ptCount val="4"/>
                <c:pt idx="0">
                  <c:v>14</c:v>
                </c:pt>
                <c:pt idx="1">
                  <c:v>34</c:v>
                </c:pt>
                <c:pt idx="2">
                  <c:v>35</c:v>
                </c:pt>
                <c:pt idx="3">
                  <c:v>14</c:v>
                </c:pt>
              </c:numCache>
            </c:numRef>
          </c:val>
          <c:extLst>
            <c:ext xmlns:c16="http://schemas.microsoft.com/office/drawing/2014/chart" uri="{C3380CC4-5D6E-409C-BE32-E72D297353CC}">
              <c16:uniqueId val="{00000046-909A-4E1C-A2A9-16F5A0F8164B}"/>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b="0" dirty="0">
                <a:latin typeface="+mn-lt"/>
              </a:rPr>
              <a:t>Most Frequent Repair Work - Closed Loans </a:t>
            </a:r>
          </a:p>
        </c:rich>
      </c:tx>
      <c:layout>
        <c:manualLayout>
          <c:xMode val="edge"/>
          <c:yMode val="edge"/>
          <c:x val="0.23139026595854353"/>
          <c:y val="3.7158890894858534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barChart>
        <c:barDir val="bar"/>
        <c:grouping val="clustered"/>
        <c:varyColors val="1"/>
        <c:ser>
          <c:idx val="0"/>
          <c:order val="0"/>
          <c:invertIfNegative val="0"/>
          <c:dPt>
            <c:idx val="0"/>
            <c:invertIfNegative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369B-4094-9D8F-2900EAB32287}"/>
              </c:ext>
            </c:extLst>
          </c:dPt>
          <c:dPt>
            <c:idx val="1"/>
            <c:invertIfNegative val="0"/>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369B-4094-9D8F-2900EAB32287}"/>
              </c:ext>
            </c:extLst>
          </c:dPt>
          <c:dPt>
            <c:idx val="2"/>
            <c:invertIfNegative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369B-4094-9D8F-2900EAB32287}"/>
              </c:ext>
            </c:extLst>
          </c:dPt>
          <c:dPt>
            <c:idx val="3"/>
            <c:invertIfNegative val="0"/>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7-369B-4094-9D8F-2900EAB32287}"/>
              </c:ext>
            </c:extLst>
          </c:dPt>
          <c:dPt>
            <c:idx val="4"/>
            <c:invertIfNegative val="0"/>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9-369B-4094-9D8F-2900EAB32287}"/>
              </c:ext>
            </c:extLst>
          </c:dPt>
          <c:dPt>
            <c:idx val="5"/>
            <c:invertIfNegative val="0"/>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B-369B-4094-9D8F-2900EAB32287}"/>
              </c:ext>
            </c:extLst>
          </c:dPt>
          <c:dPt>
            <c:idx val="6"/>
            <c:invertIfNegative val="0"/>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369B-4094-9D8F-2900EAB32287}"/>
              </c:ext>
            </c:extLst>
          </c:dPt>
          <c:dPt>
            <c:idx val="7"/>
            <c:invertIfNegative val="0"/>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F-369B-4094-9D8F-2900EAB32287}"/>
              </c:ext>
            </c:extLst>
          </c:dPt>
          <c:dPt>
            <c:idx val="8"/>
            <c:invertIfNegative val="0"/>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1-369B-4094-9D8F-2900EAB32287}"/>
              </c:ext>
            </c:extLst>
          </c:dPt>
          <c:dPt>
            <c:idx val="9"/>
            <c:invertIfNegative val="0"/>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13-369B-4094-9D8F-2900EAB32287}"/>
              </c:ext>
            </c:extLst>
          </c:dPt>
          <c:dPt>
            <c:idx val="10"/>
            <c:invertIfNegative val="0"/>
            <c:bubble3D val="0"/>
            <c:spPr>
              <a:gradFill>
                <a:gsLst>
                  <a:gs pos="100000">
                    <a:schemeClr val="accent4">
                      <a:lumMod val="80000"/>
                      <a:lumMod val="60000"/>
                      <a:lumOff val="40000"/>
                    </a:schemeClr>
                  </a:gs>
                  <a:gs pos="0">
                    <a:schemeClr val="accent4">
                      <a:lumMod val="80000"/>
                    </a:schemeClr>
                  </a:gs>
                </a:gsLst>
                <a:lin ang="5400000" scaled="0"/>
              </a:gradFill>
              <a:ln w="19050">
                <a:solidFill>
                  <a:schemeClr val="lt1"/>
                </a:solidFill>
              </a:ln>
              <a:effectLst/>
            </c:spPr>
            <c:extLst>
              <c:ext xmlns:c16="http://schemas.microsoft.com/office/drawing/2014/chart" uri="{C3380CC4-5D6E-409C-BE32-E72D297353CC}">
                <c16:uniqueId val="{00000015-369B-4094-9D8F-2900EAB32287}"/>
              </c:ext>
            </c:extLst>
          </c:dPt>
          <c:dPt>
            <c:idx val="11"/>
            <c:invertIfNegative val="0"/>
            <c:bubble3D val="0"/>
            <c:spPr>
              <a:gradFill>
                <a:gsLst>
                  <a:gs pos="100000">
                    <a:schemeClr val="accent6">
                      <a:lumMod val="80000"/>
                      <a:lumMod val="60000"/>
                      <a:lumOff val="40000"/>
                    </a:schemeClr>
                  </a:gs>
                  <a:gs pos="0">
                    <a:schemeClr val="accent6">
                      <a:lumMod val="80000"/>
                    </a:schemeClr>
                  </a:gs>
                </a:gsLst>
                <a:lin ang="5400000" scaled="0"/>
              </a:gradFill>
              <a:ln w="19050">
                <a:solidFill>
                  <a:schemeClr val="lt1"/>
                </a:solidFill>
              </a:ln>
              <a:effectLst/>
            </c:spPr>
            <c:extLst>
              <c:ext xmlns:c16="http://schemas.microsoft.com/office/drawing/2014/chart" uri="{C3380CC4-5D6E-409C-BE32-E72D297353CC}">
                <c16:uniqueId val="{00000017-369B-4094-9D8F-2900EAB32287}"/>
              </c:ext>
            </c:extLst>
          </c:dPt>
          <c:dPt>
            <c:idx val="12"/>
            <c:invertIfNegative val="0"/>
            <c:bubble3D val="0"/>
            <c:spPr>
              <a:gradFill>
                <a:gsLst>
                  <a:gs pos="100000">
                    <a:schemeClr val="accent2">
                      <a:lumMod val="60000"/>
                      <a:lumOff val="40000"/>
                      <a:lumMod val="60000"/>
                      <a:lumOff val="40000"/>
                    </a:schemeClr>
                  </a:gs>
                  <a:gs pos="0">
                    <a:schemeClr val="accent2">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19-369B-4094-9D8F-2900EAB32287}"/>
              </c:ext>
            </c:extLst>
          </c:dPt>
          <c:dPt>
            <c:idx val="13"/>
            <c:invertIfNegative val="0"/>
            <c:bubble3D val="0"/>
            <c:spPr>
              <a:gradFill>
                <a:gsLst>
                  <a:gs pos="100000">
                    <a:schemeClr val="accent4">
                      <a:lumMod val="60000"/>
                      <a:lumOff val="40000"/>
                      <a:lumMod val="60000"/>
                      <a:lumOff val="40000"/>
                    </a:schemeClr>
                  </a:gs>
                  <a:gs pos="0">
                    <a:schemeClr val="accent4">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1B-369B-4094-9D8F-2900EAB32287}"/>
              </c:ext>
            </c:extLst>
          </c:dPt>
          <c:dPt>
            <c:idx val="14"/>
            <c:invertIfNegative val="0"/>
            <c:bubble3D val="0"/>
            <c:spPr>
              <a:gradFill>
                <a:gsLst>
                  <a:gs pos="100000">
                    <a:schemeClr val="accent6">
                      <a:lumMod val="60000"/>
                      <a:lumOff val="40000"/>
                      <a:lumMod val="60000"/>
                      <a:lumOff val="40000"/>
                    </a:schemeClr>
                  </a:gs>
                  <a:gs pos="0">
                    <a:schemeClr val="accent6">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1D-369B-4094-9D8F-2900EAB32287}"/>
              </c:ext>
            </c:extLst>
          </c:dPt>
          <c:cat>
            <c:strRef>
              <c:f>'Work Frequency on Closed Loans'!$A$2:$A$16</c:f>
              <c:strCache>
                <c:ptCount val="15"/>
                <c:pt idx="0">
                  <c:v>Roof</c:v>
                </c:pt>
                <c:pt idx="1">
                  <c:v>Windows</c:v>
                </c:pt>
                <c:pt idx="2">
                  <c:v>Gutters &amp; Downspouts</c:v>
                </c:pt>
                <c:pt idx="3">
                  <c:v>Exterior Repair</c:v>
                </c:pt>
                <c:pt idx="4">
                  <c:v>Porch / Deck</c:v>
                </c:pt>
                <c:pt idx="5">
                  <c:v>Exterior Painting</c:v>
                </c:pt>
                <c:pt idx="6">
                  <c:v>Siding</c:v>
                </c:pt>
                <c:pt idx="7">
                  <c:v>Doors</c:v>
                </c:pt>
                <c:pt idx="8">
                  <c:v>Heating</c:v>
                </c:pt>
                <c:pt idx="9">
                  <c:v>Electrical</c:v>
                </c:pt>
                <c:pt idx="10">
                  <c:v>Plumbing</c:v>
                </c:pt>
                <c:pt idx="11">
                  <c:v>Chimney</c:v>
                </c:pt>
                <c:pt idx="12">
                  <c:v>Carpentry</c:v>
                </c:pt>
                <c:pt idx="13">
                  <c:v>Masonry</c:v>
                </c:pt>
                <c:pt idx="14">
                  <c:v>Foundation</c:v>
                </c:pt>
              </c:strCache>
            </c:strRef>
          </c:cat>
          <c:val>
            <c:numRef>
              <c:f>'Work Frequency on Closed Loans'!$B$2:$B$16</c:f>
              <c:numCache>
                <c:formatCode>General</c:formatCode>
                <c:ptCount val="15"/>
                <c:pt idx="0">
                  <c:v>33</c:v>
                </c:pt>
                <c:pt idx="1">
                  <c:v>32</c:v>
                </c:pt>
                <c:pt idx="2">
                  <c:v>29</c:v>
                </c:pt>
                <c:pt idx="3">
                  <c:v>26</c:v>
                </c:pt>
                <c:pt idx="4">
                  <c:v>23</c:v>
                </c:pt>
                <c:pt idx="5">
                  <c:v>19</c:v>
                </c:pt>
                <c:pt idx="6">
                  <c:v>19</c:v>
                </c:pt>
                <c:pt idx="7">
                  <c:v>16</c:v>
                </c:pt>
                <c:pt idx="8">
                  <c:v>16</c:v>
                </c:pt>
                <c:pt idx="9">
                  <c:v>15</c:v>
                </c:pt>
                <c:pt idx="10">
                  <c:v>15</c:v>
                </c:pt>
                <c:pt idx="11">
                  <c:v>13</c:v>
                </c:pt>
                <c:pt idx="12">
                  <c:v>12</c:v>
                </c:pt>
                <c:pt idx="13">
                  <c:v>11</c:v>
                </c:pt>
                <c:pt idx="14">
                  <c:v>10</c:v>
                </c:pt>
              </c:numCache>
            </c:numRef>
          </c:val>
          <c:extLst>
            <c:ext xmlns:c16="http://schemas.microsoft.com/office/drawing/2014/chart" uri="{C3380CC4-5D6E-409C-BE32-E72D297353CC}">
              <c16:uniqueId val="{0000001E-369B-4094-9D8F-2900EAB32287}"/>
            </c:ext>
          </c:extLst>
        </c:ser>
        <c:dLbls>
          <c:showLegendKey val="0"/>
          <c:showVal val="0"/>
          <c:showCatName val="0"/>
          <c:showSerName val="0"/>
          <c:showPercent val="0"/>
          <c:showBubbleSize val="0"/>
        </c:dLbls>
        <c:gapWidth val="100"/>
        <c:axId val="1964571871"/>
        <c:axId val="1964571039"/>
      </c:barChart>
      <c:catAx>
        <c:axId val="1964571871"/>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964571039"/>
        <c:crosses val="autoZero"/>
        <c:auto val="1"/>
        <c:lblAlgn val="ctr"/>
        <c:lblOffset val="100"/>
        <c:noMultiLvlLbl val="0"/>
      </c:catAx>
      <c:valAx>
        <c:axId val="1964571039"/>
        <c:scaling>
          <c:orientation val="minMax"/>
          <c:min val="5"/>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964571871"/>
        <c:crosses val="autoZero"/>
        <c:crossBetween val="between"/>
      </c:valAx>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5053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695979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48842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20551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1594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10/6/2025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813234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10/6/2025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769794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92182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486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336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77531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802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3937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29722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6984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3316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9764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10/6/2025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160338182"/>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hyperlink" Target="https://revolvingfund.jotform.com/252775781993981"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5831F"/>
              </a:clrFrom>
              <a:clrTo>
                <a:srgbClr val="F5831F">
                  <a:alpha val="0"/>
                </a:srgbClr>
              </a:clrTo>
            </a:clrChange>
            <a:extLst>
              <a:ext uri="{28A0092B-C50C-407E-A947-70E740481C1C}">
                <a14:useLocalDpi xmlns:a14="http://schemas.microsoft.com/office/drawing/2010/main" val="0"/>
              </a:ext>
            </a:extLst>
          </a:blip>
          <a:stretch>
            <a:fillRect/>
          </a:stretch>
        </p:blipFill>
        <p:spPr>
          <a:xfrm>
            <a:off x="108154" y="-1"/>
            <a:ext cx="11960060" cy="5830529"/>
          </a:xfrm>
          <a:prstGeom prst="rect">
            <a:avLst/>
          </a:prstGeom>
        </p:spPr>
      </p:pic>
      <p:sp>
        <p:nvSpPr>
          <p:cNvPr id="2" name="Title 1"/>
          <p:cNvSpPr>
            <a:spLocks noGrp="1"/>
          </p:cNvSpPr>
          <p:nvPr>
            <p:ph type="ctrTitle"/>
          </p:nvPr>
        </p:nvSpPr>
        <p:spPr/>
        <p:txBody>
          <a:bodyPr/>
          <a:lstStyle/>
          <a:p>
            <a:r>
              <a:rPr lang="en-US" b="1" dirty="0"/>
              <a:t>Rhode Island Home Repair Program </a:t>
            </a:r>
          </a:p>
        </p:txBody>
      </p:sp>
      <p:sp>
        <p:nvSpPr>
          <p:cNvPr id="3" name="Subtitle 2"/>
          <p:cNvSpPr>
            <a:spLocks noGrp="1"/>
          </p:cNvSpPr>
          <p:nvPr>
            <p:ph type="subTitle" idx="1"/>
          </p:nvPr>
        </p:nvSpPr>
        <p:spPr>
          <a:xfrm>
            <a:off x="1154955" y="5915462"/>
            <a:ext cx="8825658" cy="861420"/>
          </a:xfrm>
        </p:spPr>
        <p:txBody>
          <a:bodyPr>
            <a:normAutofit fontScale="92500" lnSpcReduction="20000"/>
          </a:bodyPr>
          <a:lstStyle/>
          <a:p>
            <a:r>
              <a:rPr lang="en-US" dirty="0"/>
              <a:t>SPECIAL LEGISLATIVE COMMISSION TO STUDY AND PROVIDE RECOMMENDATIONS FOR THE CREATION OF A STATEWIDE WHOLE-HOME REPAIRS PROGRAM/ October 6, 2025</a:t>
            </a:r>
          </a:p>
          <a:p>
            <a:endParaRPr lang="en-US" dirty="0"/>
          </a:p>
        </p:txBody>
      </p:sp>
      <p:sp>
        <p:nvSpPr>
          <p:cNvPr id="6" name="TextBox 5"/>
          <p:cNvSpPr txBox="1"/>
          <p:nvPr/>
        </p:nvSpPr>
        <p:spPr>
          <a:xfrm>
            <a:off x="4680155" y="265471"/>
            <a:ext cx="3421626" cy="369332"/>
          </a:xfrm>
          <a:prstGeom prst="rect">
            <a:avLst/>
          </a:prstGeom>
          <a:noFill/>
        </p:spPr>
        <p:txBody>
          <a:bodyPr wrap="square" rtlCol="0">
            <a:spAutoFit/>
          </a:bodyPr>
          <a:lstStyle/>
          <a:p>
            <a:r>
              <a:rPr lang="en-US" dirty="0"/>
              <a:t>Providence Revolving Fund </a:t>
            </a:r>
          </a:p>
        </p:txBody>
      </p:sp>
    </p:spTree>
    <p:extLst>
      <p:ext uri="{BB962C8B-B14F-4D97-AF65-F5344CB8AC3E}">
        <p14:creationId xmlns:p14="http://schemas.microsoft.com/office/powerpoint/2010/main" val="347107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Management</a:t>
            </a:r>
          </a:p>
        </p:txBody>
      </p:sp>
      <p:sp>
        <p:nvSpPr>
          <p:cNvPr id="26" name="Content Placeholder 2"/>
          <p:cNvSpPr>
            <a:spLocks noGrp="1"/>
          </p:cNvSpPr>
          <p:nvPr>
            <p:ph idx="1"/>
          </p:nvPr>
        </p:nvSpPr>
        <p:spPr>
          <a:xfrm>
            <a:off x="646111" y="1418437"/>
            <a:ext cx="9404723" cy="4195481"/>
          </a:xfrm>
          <a:solidFill>
            <a:schemeClr val="tx1">
              <a:alpha val="0"/>
            </a:schemeClr>
          </a:solidFill>
        </p:spPr>
        <p:txBody>
          <a:bodyPr>
            <a:normAutofit/>
          </a:bodyPr>
          <a:lstStyle/>
          <a:p>
            <a:r>
              <a:rPr lang="en-US" dirty="0">
                <a:solidFill>
                  <a:schemeClr val="tx2"/>
                </a:solidFill>
              </a:rPr>
              <a:t>Cost Estimate is reviewed with homeowner to confirm priorities</a:t>
            </a:r>
          </a:p>
          <a:p>
            <a:r>
              <a:rPr lang="en-US" dirty="0">
                <a:solidFill>
                  <a:schemeClr val="tx2"/>
                </a:solidFill>
              </a:rPr>
              <a:t>PRF schedules a site visit during which contractors can inspect and create their bids </a:t>
            </a:r>
          </a:p>
          <a:p>
            <a:r>
              <a:rPr lang="en-US" dirty="0">
                <a:solidFill>
                  <a:schemeClr val="tx2"/>
                </a:solidFill>
              </a:rPr>
              <a:t>Contractor Database – Open RFQ for licensed and insured contractors. Must include references.</a:t>
            </a:r>
          </a:p>
          <a:p>
            <a:pPr lvl="1"/>
            <a:r>
              <a:rPr lang="en-US" dirty="0">
                <a:solidFill>
                  <a:schemeClr val="tx2"/>
                </a:solidFill>
              </a:rPr>
              <a:t>Currently 46 contractor firms</a:t>
            </a:r>
          </a:p>
          <a:p>
            <a:pPr lvl="1"/>
            <a:r>
              <a:rPr lang="en-US" dirty="0">
                <a:solidFill>
                  <a:schemeClr val="tx2"/>
                </a:solidFill>
              </a:rPr>
              <a:t>System is set up to request updated licenses and insurance from contractors and alert PRF to lapsed coverage</a:t>
            </a:r>
          </a:p>
          <a:p>
            <a:r>
              <a:rPr lang="en-US" dirty="0">
                <a:solidFill>
                  <a:schemeClr val="tx2"/>
                </a:solidFill>
              </a:rPr>
              <a:t>Vetted contractors are notified of upcoming walkthroughs for bidding</a:t>
            </a:r>
          </a:p>
          <a:p>
            <a:r>
              <a:rPr lang="en-US" dirty="0">
                <a:solidFill>
                  <a:schemeClr val="tx2"/>
                </a:solidFill>
              </a:rPr>
              <a:t>Once repair work begins, PRF Construction Managers visit job sites, checking compliance with regulations, standards, and specifications</a:t>
            </a:r>
          </a:p>
          <a:p>
            <a:endParaRPr lang="en-US" dirty="0">
              <a:solidFill>
                <a:schemeClr val="tx2"/>
              </a:solidFill>
            </a:endParaRPr>
          </a:p>
          <a:p>
            <a:endParaRPr lang="en-US" dirty="0">
              <a:solidFill>
                <a:schemeClr val="tx2"/>
              </a:solidFill>
            </a:endParaRPr>
          </a:p>
        </p:txBody>
      </p:sp>
      <p:pic>
        <p:nvPicPr>
          <p:cNvPr id="4" name="Picture 3"/>
          <p:cNvPicPr>
            <a:picLocks noChangeAspect="1"/>
          </p:cNvPicPr>
          <p:nvPr/>
        </p:nvPicPr>
        <p:blipFill>
          <a:blip r:embed="rId2"/>
          <a:stretch>
            <a:fillRect/>
          </a:stretch>
        </p:blipFill>
        <p:spPr>
          <a:xfrm>
            <a:off x="2" y="5849672"/>
            <a:ext cx="6587612" cy="1008328"/>
          </a:xfrm>
          <a:prstGeom prst="rect">
            <a:avLst/>
          </a:prstGeom>
        </p:spPr>
      </p:pic>
    </p:spTree>
    <p:extLst>
      <p:ext uri="{BB962C8B-B14F-4D97-AF65-F5344CB8AC3E}">
        <p14:creationId xmlns:p14="http://schemas.microsoft.com/office/powerpoint/2010/main" val="37984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Loan Forgiveness</a:t>
            </a:r>
          </a:p>
        </p:txBody>
      </p:sp>
      <p:sp>
        <p:nvSpPr>
          <p:cNvPr id="26" name="Content Placeholder 2"/>
          <p:cNvSpPr>
            <a:spLocks noGrp="1"/>
          </p:cNvSpPr>
          <p:nvPr>
            <p:ph idx="1"/>
          </p:nvPr>
        </p:nvSpPr>
        <p:spPr>
          <a:xfrm>
            <a:off x="646111" y="1418437"/>
            <a:ext cx="9404723" cy="4195481"/>
          </a:xfrm>
          <a:solidFill>
            <a:schemeClr val="tx1">
              <a:alpha val="0"/>
            </a:schemeClr>
          </a:solidFill>
        </p:spPr>
        <p:txBody>
          <a:bodyPr>
            <a:normAutofit/>
          </a:bodyPr>
          <a:lstStyle/>
          <a:p>
            <a:r>
              <a:rPr lang="en-US" dirty="0">
                <a:solidFill>
                  <a:schemeClr val="tx2"/>
                </a:solidFill>
              </a:rPr>
              <a:t>20% of full loan value is forgiven each year for 5 years</a:t>
            </a:r>
          </a:p>
          <a:p>
            <a:r>
              <a:rPr lang="en-US" dirty="0">
                <a:solidFill>
                  <a:schemeClr val="tx2"/>
                </a:solidFill>
              </a:rPr>
              <a:t>Lien is placed on property</a:t>
            </a:r>
          </a:p>
          <a:p>
            <a:r>
              <a:rPr lang="en-US" dirty="0">
                <a:solidFill>
                  <a:schemeClr val="tx2"/>
                </a:solidFill>
              </a:rPr>
              <a:t>Sale or foreclosure of a property pays remaining loan balance out of sale proceeds</a:t>
            </a:r>
          </a:p>
        </p:txBody>
      </p:sp>
      <p:pic>
        <p:nvPicPr>
          <p:cNvPr id="4" name="Picture 3"/>
          <p:cNvPicPr>
            <a:picLocks noChangeAspect="1"/>
          </p:cNvPicPr>
          <p:nvPr/>
        </p:nvPicPr>
        <p:blipFill>
          <a:blip r:embed="rId2"/>
          <a:stretch>
            <a:fillRect/>
          </a:stretch>
        </p:blipFill>
        <p:spPr>
          <a:xfrm>
            <a:off x="0" y="5237019"/>
            <a:ext cx="12189802" cy="1620982"/>
          </a:xfrm>
          <a:prstGeom prst="rect">
            <a:avLst/>
          </a:prstGeom>
        </p:spPr>
      </p:pic>
    </p:spTree>
    <p:extLst>
      <p:ext uri="{BB962C8B-B14F-4D97-AF65-F5344CB8AC3E}">
        <p14:creationId xmlns:p14="http://schemas.microsoft.com/office/powerpoint/2010/main" val="163507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Participants</a:t>
            </a:r>
          </a:p>
        </p:txBody>
      </p:sp>
      <p:sp>
        <p:nvSpPr>
          <p:cNvPr id="26" name="Content Placeholder 2"/>
          <p:cNvSpPr>
            <a:spLocks noGrp="1"/>
          </p:cNvSpPr>
          <p:nvPr>
            <p:ph idx="1"/>
          </p:nvPr>
        </p:nvSpPr>
        <p:spPr>
          <a:xfrm>
            <a:off x="646111" y="1418437"/>
            <a:ext cx="11286381" cy="5222995"/>
          </a:xfrm>
          <a:solidFill>
            <a:schemeClr val="tx1">
              <a:alpha val="0"/>
            </a:schemeClr>
          </a:solidFill>
        </p:spPr>
        <p:txBody>
          <a:bodyPr>
            <a:normAutofit/>
          </a:bodyPr>
          <a:lstStyle/>
          <a:p>
            <a:r>
              <a:rPr lang="en-US" dirty="0">
                <a:solidFill>
                  <a:schemeClr val="tx2"/>
                </a:solidFill>
              </a:rPr>
              <a:t>Mean and Median homeowner age of 55</a:t>
            </a:r>
          </a:p>
          <a:p>
            <a:r>
              <a:rPr lang="en-US" dirty="0">
                <a:solidFill>
                  <a:schemeClr val="tx2"/>
                </a:solidFill>
              </a:rPr>
              <a:t>Most in Providence, Woonsocket, East Providence, Central Falls</a:t>
            </a: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pPr marL="0" indent="0">
              <a:buNone/>
            </a:pPr>
            <a:endParaRPr lang="en-US" dirty="0">
              <a:solidFill>
                <a:schemeClr val="tx2"/>
              </a:solidFill>
            </a:endParaRPr>
          </a:p>
          <a:p>
            <a:pPr marL="0" indent="0">
              <a:buNone/>
            </a:pPr>
            <a:r>
              <a:rPr lang="en-US" dirty="0">
                <a:solidFill>
                  <a:schemeClr val="tx2"/>
                </a:solidFill>
              </a:rPr>
              <a:t>																                     	</a:t>
            </a:r>
            <a:r>
              <a:rPr lang="en-US" sz="1400" dirty="0">
                <a:solidFill>
                  <a:schemeClr val="tx2"/>
                </a:solidFill>
              </a:rPr>
              <a:t>Data as of 10/3/25</a:t>
            </a:r>
            <a:endParaRPr lang="en-US" dirty="0">
              <a:solidFill>
                <a:schemeClr val="tx2"/>
              </a:solidFill>
            </a:endParaRPr>
          </a:p>
        </p:txBody>
      </p:sp>
      <p:graphicFrame>
        <p:nvGraphicFramePr>
          <p:cNvPr id="4" name="Chart 3"/>
          <p:cNvGraphicFramePr>
            <a:graphicFrameLocks/>
          </p:cNvGraphicFramePr>
          <p:nvPr>
            <p:extLst>
              <p:ext uri="{D42A27DB-BD31-4B8C-83A1-F6EECF244321}">
                <p14:modId xmlns:p14="http://schemas.microsoft.com/office/powerpoint/2010/main" val="2734089473"/>
              </p:ext>
            </p:extLst>
          </p:nvPr>
        </p:nvGraphicFramePr>
        <p:xfrm>
          <a:off x="751989" y="2622923"/>
          <a:ext cx="3829636" cy="31454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47010880"/>
              </p:ext>
            </p:extLst>
          </p:nvPr>
        </p:nvGraphicFramePr>
        <p:xfrm>
          <a:off x="5142712" y="2427587"/>
          <a:ext cx="6789780" cy="3536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81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22787" y="206478"/>
            <a:ext cx="10422194" cy="369332"/>
          </a:xfrm>
          <a:prstGeom prst="rect">
            <a:avLst/>
          </a:prstGeom>
          <a:noFill/>
        </p:spPr>
        <p:txBody>
          <a:bodyPr wrap="square" rtlCol="0">
            <a:spAutoFit/>
          </a:bodyPr>
          <a:lstStyle/>
          <a:p>
            <a:pPr algn="ctr"/>
            <a:r>
              <a:rPr lang="en-US" dirty="0">
                <a:solidFill>
                  <a:schemeClr val="bg1"/>
                </a:solidFill>
              </a:rPr>
              <a:t>Providence Revolving Fund Home Repair Programs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071" y="5798697"/>
            <a:ext cx="2172929" cy="1059303"/>
          </a:xfrm>
          <a:prstGeom prst="rect">
            <a:avLst/>
          </a:prstGeom>
        </p:spPr>
      </p:pic>
      <p:sp>
        <p:nvSpPr>
          <p:cNvPr id="6" name="TextBox 2"/>
          <p:cNvSpPr txBox="1"/>
          <p:nvPr/>
        </p:nvSpPr>
        <p:spPr>
          <a:xfrm>
            <a:off x="600367" y="972974"/>
            <a:ext cx="9716653" cy="507831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PRF’s Neighborhood Loan Fund is composed of restricted funds and PRF assets.  This is PRF’s longest standing program. The program offers loans up to $50,000 for exterior repair/renovation/preservation. </a:t>
            </a:r>
          </a:p>
          <a:p>
            <a:endParaRPr lang="en-US" dirty="0">
              <a:solidFill>
                <a:schemeClr val="bg1"/>
              </a:solidFill>
            </a:endParaRPr>
          </a:p>
          <a:p>
            <a:r>
              <a:rPr lang="en-US" b="1" dirty="0">
                <a:solidFill>
                  <a:schemeClr val="bg1"/>
                </a:solidFill>
              </a:rPr>
              <a:t>In this program, borrowers are provided with construction management where a skilled professional provides detailed plans, specifications, and construction monitoring. </a:t>
            </a:r>
          </a:p>
          <a:p>
            <a:endParaRPr lang="en-US" b="1" dirty="0">
              <a:solidFill>
                <a:schemeClr val="bg1"/>
              </a:solidFill>
            </a:endParaRPr>
          </a:p>
          <a:p>
            <a:r>
              <a:rPr lang="en-US" dirty="0">
                <a:solidFill>
                  <a:schemeClr val="bg1"/>
                </a:solidFill>
              </a:rPr>
              <a:t>March 2023, PRF was named the successful bidder on a RFP to assist in creating and administering a loan program. The Providence Department of Inspection and Standards(DIS) referred Providence homeowners to make repairs and take corrective action, as needed. Due to the success of this program, the Providence City Council passed an ordinance adding $3 million of City of Providence ARPA funds.</a:t>
            </a:r>
          </a:p>
          <a:p>
            <a:endParaRPr lang="en-US" dirty="0">
              <a:solidFill>
                <a:schemeClr val="bg1"/>
              </a:solidFill>
            </a:endParaRPr>
          </a:p>
          <a:p>
            <a:r>
              <a:rPr lang="en-US" dirty="0">
                <a:solidFill>
                  <a:schemeClr val="bg1"/>
                </a:solidFill>
              </a:rPr>
              <a:t>In February 2024, PRF was selected as the winning bidder for the $4.5 million State of Rhode Island Home Repair Program.  In July 2024, we began taking applications for the State Program.  We have been running all programs concurrently. </a:t>
            </a:r>
          </a:p>
          <a:p>
            <a:endParaRPr lang="en-US" b="1" dirty="0">
              <a:solidFill>
                <a:schemeClr val="bg1"/>
              </a:solidFill>
            </a:endParaRPr>
          </a:p>
        </p:txBody>
      </p:sp>
    </p:spTree>
    <p:extLst>
      <p:ext uri="{BB962C8B-B14F-4D97-AF65-F5344CB8AC3E}">
        <p14:creationId xmlns:p14="http://schemas.microsoft.com/office/powerpoint/2010/main" val="1169636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Homeowner Interest in Home Repair Assistance </a:t>
            </a:r>
          </a:p>
        </p:txBody>
      </p:sp>
      <p:sp>
        <p:nvSpPr>
          <p:cNvPr id="3" name="Content Placeholder 2"/>
          <p:cNvSpPr>
            <a:spLocks noGrp="1"/>
          </p:cNvSpPr>
          <p:nvPr>
            <p:ph idx="1"/>
          </p:nvPr>
        </p:nvSpPr>
        <p:spPr>
          <a:xfrm>
            <a:off x="1103312" y="2052919"/>
            <a:ext cx="8946541" cy="3796754"/>
          </a:xfrm>
        </p:spPr>
        <p:txBody>
          <a:bodyPr/>
          <a:lstStyle/>
          <a:p>
            <a:r>
              <a:rPr lang="en-US" dirty="0">
                <a:solidFill>
                  <a:schemeClr val="bg2"/>
                </a:solidFill>
              </a:rPr>
              <a:t>Interest in these programs from </a:t>
            </a:r>
            <a:r>
              <a:rPr lang="en-US" b="1" dirty="0">
                <a:solidFill>
                  <a:schemeClr val="bg2"/>
                </a:solidFill>
              </a:rPr>
              <a:t>959 homeowners</a:t>
            </a:r>
            <a:r>
              <a:rPr lang="en-US" dirty="0">
                <a:solidFill>
                  <a:schemeClr val="bg2"/>
                </a:solidFill>
              </a:rPr>
              <a:t>	</a:t>
            </a:r>
          </a:p>
          <a:p>
            <a:pPr lvl="1"/>
            <a:r>
              <a:rPr lang="en-US" dirty="0">
                <a:solidFill>
                  <a:schemeClr val="bg2"/>
                </a:solidFill>
              </a:rPr>
              <a:t>402 of these submitted their information after both ARPA programs were wait-listing new apps</a:t>
            </a:r>
          </a:p>
          <a:p>
            <a:pPr lvl="1"/>
            <a:r>
              <a:rPr lang="en-US" dirty="0">
                <a:solidFill>
                  <a:schemeClr val="bg2"/>
                </a:solidFill>
              </a:rPr>
              <a:t>345 properties are outside of QCTs or Providence</a:t>
            </a:r>
          </a:p>
          <a:p>
            <a:pPr lvl="2"/>
            <a:r>
              <a:rPr lang="en-US" dirty="0">
                <a:solidFill>
                  <a:schemeClr val="bg2"/>
                </a:solidFill>
              </a:rPr>
              <a:t>Most were from East Providence (57). Pawtucket (53), Woonsocket (39), Cranston (32), Warwick (24), West Warwick (23)</a:t>
            </a:r>
          </a:p>
          <a:p>
            <a:pPr lvl="1"/>
            <a:r>
              <a:rPr lang="en-US" dirty="0">
                <a:solidFill>
                  <a:schemeClr val="bg2"/>
                </a:solidFill>
              </a:rPr>
              <a:t>PRF will alert all previously-interested applicants to new home repair programs</a:t>
            </a:r>
          </a:p>
        </p:txBody>
      </p:sp>
      <p:pic>
        <p:nvPicPr>
          <p:cNvPr id="4" name="Picture 3"/>
          <p:cNvPicPr>
            <a:picLocks noChangeAspect="1"/>
          </p:cNvPicPr>
          <p:nvPr/>
        </p:nvPicPr>
        <p:blipFill>
          <a:blip r:embed="rId2"/>
          <a:stretch>
            <a:fillRect/>
          </a:stretch>
        </p:blipFill>
        <p:spPr>
          <a:xfrm>
            <a:off x="2" y="5849672"/>
            <a:ext cx="6587612" cy="1008328"/>
          </a:xfrm>
          <a:prstGeom prst="rect">
            <a:avLst/>
          </a:prstGeom>
        </p:spPr>
      </p:pic>
    </p:spTree>
    <p:extLst>
      <p:ext uri="{BB962C8B-B14F-4D97-AF65-F5344CB8AC3E}">
        <p14:creationId xmlns:p14="http://schemas.microsoft.com/office/powerpoint/2010/main" val="182463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Referral Sources (Self Reported)</a:t>
            </a:r>
          </a:p>
        </p:txBody>
      </p:sp>
      <p:pic>
        <p:nvPicPr>
          <p:cNvPr id="4" name="Picture 3"/>
          <p:cNvPicPr>
            <a:picLocks noChangeAspect="1"/>
          </p:cNvPicPr>
          <p:nvPr/>
        </p:nvPicPr>
        <p:blipFill>
          <a:blip r:embed="rId2"/>
          <a:stretch>
            <a:fillRect/>
          </a:stretch>
        </p:blipFill>
        <p:spPr>
          <a:xfrm>
            <a:off x="2" y="5849672"/>
            <a:ext cx="6587612" cy="1008328"/>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156397074"/>
              </p:ext>
            </p:extLst>
          </p:nvPr>
        </p:nvGraphicFramePr>
        <p:xfrm>
          <a:off x="646111" y="1152983"/>
          <a:ext cx="9213273" cy="46027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5590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Where we are now </a:t>
            </a:r>
          </a:p>
        </p:txBody>
      </p:sp>
      <p:sp>
        <p:nvSpPr>
          <p:cNvPr id="3" name="Content Placeholder 2"/>
          <p:cNvSpPr>
            <a:spLocks noGrp="1"/>
          </p:cNvSpPr>
          <p:nvPr>
            <p:ph idx="1"/>
          </p:nvPr>
        </p:nvSpPr>
        <p:spPr>
          <a:solidFill>
            <a:schemeClr val="tx1"/>
          </a:solidFill>
        </p:spPr>
        <p:txBody>
          <a:bodyPr/>
          <a:lstStyle/>
          <a:p>
            <a:r>
              <a:rPr lang="en-US" dirty="0">
                <a:solidFill>
                  <a:schemeClr val="bg2"/>
                </a:solidFill>
              </a:rPr>
              <a:t>Post-Intake, Pre-Closing: 36 properties with 67 units</a:t>
            </a:r>
          </a:p>
          <a:p>
            <a:r>
              <a:rPr lang="en-US" dirty="0">
                <a:solidFill>
                  <a:schemeClr val="bg2"/>
                </a:solidFill>
              </a:rPr>
              <a:t>Closed, In Construction: 33 properties with 62 units</a:t>
            </a:r>
          </a:p>
          <a:p>
            <a:r>
              <a:rPr lang="en-US" dirty="0">
                <a:solidFill>
                  <a:schemeClr val="bg2"/>
                </a:solidFill>
              </a:rPr>
              <a:t>Completed: 52 properties with 82 units</a:t>
            </a:r>
          </a:p>
          <a:p>
            <a:r>
              <a:rPr lang="en-US" dirty="0">
                <a:solidFill>
                  <a:schemeClr val="bg2"/>
                </a:solidFill>
              </a:rPr>
              <a:t>As more projects complete under their entitled $50,000 or $75,000, properties are brought off the waitlists</a:t>
            </a:r>
          </a:p>
        </p:txBody>
      </p:sp>
      <p:pic>
        <p:nvPicPr>
          <p:cNvPr id="4" name="Picture 3"/>
          <p:cNvPicPr>
            <a:picLocks noChangeAspect="1"/>
          </p:cNvPicPr>
          <p:nvPr/>
        </p:nvPicPr>
        <p:blipFill>
          <a:blip r:embed="rId2"/>
          <a:stretch>
            <a:fillRect/>
          </a:stretch>
        </p:blipFill>
        <p:spPr>
          <a:xfrm>
            <a:off x="2" y="5849672"/>
            <a:ext cx="6587612" cy="1008328"/>
          </a:xfrm>
          <a:prstGeom prst="rect">
            <a:avLst/>
          </a:prstGeom>
        </p:spPr>
      </p:pic>
    </p:spTree>
    <p:extLst>
      <p:ext uri="{BB962C8B-B14F-4D97-AF65-F5344CB8AC3E}">
        <p14:creationId xmlns:p14="http://schemas.microsoft.com/office/powerpoint/2010/main" val="120571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 </a:t>
            </a:r>
          </a:p>
        </p:txBody>
      </p:sp>
      <p:sp>
        <p:nvSpPr>
          <p:cNvPr id="5" name="Rounded Rectangle 4"/>
          <p:cNvSpPr/>
          <p:nvPr/>
        </p:nvSpPr>
        <p:spPr>
          <a:xfrm>
            <a:off x="739036" y="1340286"/>
            <a:ext cx="2132980" cy="1127341"/>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Intake application is received though the online portal</a:t>
            </a:r>
          </a:p>
        </p:txBody>
      </p:sp>
      <p:cxnSp>
        <p:nvCxnSpPr>
          <p:cNvPr id="7" name="Straight Connector 6"/>
          <p:cNvCxnSpPr/>
          <p:nvPr/>
        </p:nvCxnSpPr>
        <p:spPr>
          <a:xfrm>
            <a:off x="2928768" y="1872338"/>
            <a:ext cx="1753645" cy="1878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64941" y="1535009"/>
            <a:ext cx="1540701" cy="646331"/>
          </a:xfrm>
          <a:prstGeom prst="rect">
            <a:avLst/>
          </a:prstGeom>
          <a:noFill/>
        </p:spPr>
        <p:txBody>
          <a:bodyPr wrap="square" rtlCol="0">
            <a:spAutoFit/>
          </a:bodyPr>
          <a:lstStyle/>
          <a:p>
            <a:r>
              <a:rPr lang="en-US" dirty="0"/>
              <a:t>Prescreen eligible </a:t>
            </a:r>
          </a:p>
        </p:txBody>
      </p:sp>
      <p:cxnSp>
        <p:nvCxnSpPr>
          <p:cNvPr id="10" name="Straight Connector 9"/>
          <p:cNvCxnSpPr/>
          <p:nvPr/>
        </p:nvCxnSpPr>
        <p:spPr>
          <a:xfrm>
            <a:off x="1734980" y="2507231"/>
            <a:ext cx="12524" cy="88756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lowchart: Decision 14"/>
          <p:cNvSpPr/>
          <p:nvPr/>
        </p:nvSpPr>
        <p:spPr>
          <a:xfrm>
            <a:off x="4704542" y="1280072"/>
            <a:ext cx="2492679" cy="1265129"/>
          </a:xfrm>
          <a:prstGeom prst="flowChartDecisi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Full Intake</a:t>
            </a:r>
          </a:p>
        </p:txBody>
      </p:sp>
      <p:cxnSp>
        <p:nvCxnSpPr>
          <p:cNvPr id="17" name="Straight Connector 16"/>
          <p:cNvCxnSpPr>
            <a:endCxn id="14" idx="3"/>
          </p:cNvCxnSpPr>
          <p:nvPr/>
        </p:nvCxnSpPr>
        <p:spPr>
          <a:xfrm flipH="1">
            <a:off x="2950005" y="2499579"/>
            <a:ext cx="2786916" cy="1380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5" idx="2"/>
          </p:cNvCxnSpPr>
          <p:nvPr/>
        </p:nvCxnSpPr>
        <p:spPr>
          <a:xfrm flipH="1">
            <a:off x="5950881" y="2545201"/>
            <a:ext cx="1" cy="487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052821">
            <a:off x="3004085" y="2801765"/>
            <a:ext cx="2342308" cy="369332"/>
          </a:xfrm>
          <a:prstGeom prst="rect">
            <a:avLst/>
          </a:prstGeom>
          <a:noFill/>
        </p:spPr>
        <p:txBody>
          <a:bodyPr wrap="none" rtlCol="0">
            <a:spAutoFit/>
          </a:bodyPr>
          <a:lstStyle/>
          <a:p>
            <a:r>
              <a:rPr lang="en-US" sz="1600" dirty="0"/>
              <a:t>Income is not eligible</a:t>
            </a:r>
            <a:r>
              <a:rPr lang="en-US" dirty="0"/>
              <a:t> </a:t>
            </a:r>
          </a:p>
        </p:txBody>
      </p:sp>
      <p:sp>
        <p:nvSpPr>
          <p:cNvPr id="24" name="Flowchart: Terminator 23"/>
          <p:cNvSpPr/>
          <p:nvPr/>
        </p:nvSpPr>
        <p:spPr>
          <a:xfrm>
            <a:off x="5142952" y="2825687"/>
            <a:ext cx="1615857" cy="586959"/>
          </a:xfrm>
          <a:prstGeom prst="flowChartTermina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Title Search </a:t>
            </a:r>
          </a:p>
        </p:txBody>
      </p:sp>
      <p:sp>
        <p:nvSpPr>
          <p:cNvPr id="25" name="Flowchart: Terminator 24"/>
          <p:cNvSpPr/>
          <p:nvPr/>
        </p:nvSpPr>
        <p:spPr>
          <a:xfrm>
            <a:off x="5142952" y="3541990"/>
            <a:ext cx="1615857" cy="545519"/>
          </a:xfrm>
          <a:prstGeom prst="flowChartTermina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Insurance</a:t>
            </a:r>
          </a:p>
        </p:txBody>
      </p:sp>
      <p:cxnSp>
        <p:nvCxnSpPr>
          <p:cNvPr id="28" name="Elbow Connector 27"/>
          <p:cNvCxnSpPr>
            <a:stCxn id="25" idx="2"/>
            <a:endCxn id="51" idx="1"/>
          </p:cNvCxnSpPr>
          <p:nvPr/>
        </p:nvCxnSpPr>
        <p:spPr>
          <a:xfrm rot="16200000" flipH="1">
            <a:off x="6322344" y="3716046"/>
            <a:ext cx="278302" cy="102122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1"/>
          </p:cNvCxnSpPr>
          <p:nvPr/>
        </p:nvCxnSpPr>
        <p:spPr>
          <a:xfrm flipH="1">
            <a:off x="2390349" y="3119167"/>
            <a:ext cx="2752603" cy="967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20424360">
            <a:off x="2923085" y="3477199"/>
            <a:ext cx="2711392" cy="338554"/>
          </a:xfrm>
          <a:prstGeom prst="rect">
            <a:avLst/>
          </a:prstGeom>
          <a:noFill/>
        </p:spPr>
        <p:txBody>
          <a:bodyPr wrap="square" rtlCol="0">
            <a:spAutoFit/>
          </a:bodyPr>
          <a:lstStyle/>
          <a:p>
            <a:r>
              <a:rPr lang="en-US" sz="1600" dirty="0"/>
              <a:t>Title/Ownership issues </a:t>
            </a:r>
          </a:p>
        </p:txBody>
      </p:sp>
      <p:sp>
        <p:nvSpPr>
          <p:cNvPr id="14" name="Flowchart: Process 13"/>
          <p:cNvSpPr/>
          <p:nvPr/>
        </p:nvSpPr>
        <p:spPr>
          <a:xfrm>
            <a:off x="620163" y="3394798"/>
            <a:ext cx="2329842" cy="97101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PRF Staff contacts the applicant with alternative solutions </a:t>
            </a:r>
          </a:p>
        </p:txBody>
      </p:sp>
      <p:cxnSp>
        <p:nvCxnSpPr>
          <p:cNvPr id="43" name="Straight Connector 42"/>
          <p:cNvCxnSpPr>
            <a:stCxn id="24" idx="3"/>
          </p:cNvCxnSpPr>
          <p:nvPr/>
        </p:nvCxnSpPr>
        <p:spPr>
          <a:xfrm>
            <a:off x="6758809" y="3119167"/>
            <a:ext cx="577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780038" y="3485217"/>
            <a:ext cx="0" cy="601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lowchart: Off-page Connector 50"/>
          <p:cNvSpPr/>
          <p:nvPr/>
        </p:nvSpPr>
        <p:spPr>
          <a:xfrm>
            <a:off x="6972109" y="3954517"/>
            <a:ext cx="1615857" cy="822588"/>
          </a:xfrm>
          <a:prstGeom prst="flowChartOffpage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Bidding</a:t>
            </a:r>
          </a:p>
        </p:txBody>
      </p:sp>
      <p:cxnSp>
        <p:nvCxnSpPr>
          <p:cNvPr id="54" name="Straight Connector 53"/>
          <p:cNvCxnSpPr>
            <a:stCxn id="51" idx="2"/>
          </p:cNvCxnSpPr>
          <p:nvPr/>
        </p:nvCxnSpPr>
        <p:spPr>
          <a:xfrm>
            <a:off x="7780038" y="4777105"/>
            <a:ext cx="0" cy="423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Flowchart: Preparation 54"/>
          <p:cNvSpPr/>
          <p:nvPr/>
        </p:nvSpPr>
        <p:spPr>
          <a:xfrm>
            <a:off x="6863798" y="5037829"/>
            <a:ext cx="1832479" cy="733425"/>
          </a:xfrm>
          <a:prstGeom prst="flowChartPreparati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Loan Closing </a:t>
            </a:r>
          </a:p>
        </p:txBody>
      </p:sp>
      <p:cxnSp>
        <p:nvCxnSpPr>
          <p:cNvPr id="57" name="Straight Connector 56"/>
          <p:cNvCxnSpPr>
            <a:stCxn id="55" idx="3"/>
          </p:cNvCxnSpPr>
          <p:nvPr/>
        </p:nvCxnSpPr>
        <p:spPr>
          <a:xfrm flipV="1">
            <a:off x="8696277" y="4420582"/>
            <a:ext cx="1521441" cy="983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58"/>
          <p:cNvSpPr/>
          <p:nvPr/>
        </p:nvSpPr>
        <p:spPr>
          <a:xfrm>
            <a:off x="9648493" y="3290829"/>
            <a:ext cx="2159000" cy="1348967"/>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Completed </a:t>
            </a:r>
          </a:p>
        </p:txBody>
      </p:sp>
      <p:sp>
        <p:nvSpPr>
          <p:cNvPr id="61" name="TextBox 60"/>
          <p:cNvSpPr txBox="1"/>
          <p:nvPr/>
        </p:nvSpPr>
        <p:spPr>
          <a:xfrm rot="19519856">
            <a:off x="8375139" y="5164710"/>
            <a:ext cx="2418514" cy="338554"/>
          </a:xfrm>
          <a:prstGeom prst="rect">
            <a:avLst/>
          </a:prstGeom>
          <a:noFill/>
        </p:spPr>
        <p:txBody>
          <a:bodyPr wrap="square" rtlCol="0">
            <a:spAutoFit/>
          </a:bodyPr>
          <a:lstStyle/>
          <a:p>
            <a:r>
              <a:rPr lang="en-US" sz="1600" dirty="0"/>
              <a:t>Project in construction </a:t>
            </a:r>
          </a:p>
        </p:txBody>
      </p:sp>
      <p:sp>
        <p:nvSpPr>
          <p:cNvPr id="45" name="Flowchart: Off-page Connector 44"/>
          <p:cNvSpPr/>
          <p:nvPr/>
        </p:nvSpPr>
        <p:spPr>
          <a:xfrm>
            <a:off x="7093115" y="2842468"/>
            <a:ext cx="1373843" cy="786173"/>
          </a:xfrm>
          <a:prstGeom prst="flowChartOffpage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Property Inspection </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071" y="5798697"/>
            <a:ext cx="2172929" cy="1059303"/>
          </a:xfrm>
          <a:prstGeom prst="rect">
            <a:avLst/>
          </a:prstGeom>
        </p:spPr>
      </p:pic>
    </p:spTree>
    <p:extLst>
      <p:ext uri="{BB962C8B-B14F-4D97-AF65-F5344CB8AC3E}">
        <p14:creationId xmlns:p14="http://schemas.microsoft.com/office/powerpoint/2010/main" val="311563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 Eligibility Screening</a:t>
            </a:r>
          </a:p>
        </p:txBody>
      </p:sp>
      <p:sp>
        <p:nvSpPr>
          <p:cNvPr id="26" name="Content Placeholder 2"/>
          <p:cNvSpPr>
            <a:spLocks noGrp="1"/>
          </p:cNvSpPr>
          <p:nvPr>
            <p:ph idx="1"/>
          </p:nvPr>
        </p:nvSpPr>
        <p:spPr>
          <a:xfrm>
            <a:off x="646111" y="1418437"/>
            <a:ext cx="9287598" cy="4993938"/>
          </a:xfrm>
          <a:solidFill>
            <a:schemeClr val="tx1">
              <a:alpha val="0"/>
            </a:schemeClr>
          </a:solidFill>
        </p:spPr>
        <p:txBody>
          <a:bodyPr>
            <a:normAutofit/>
          </a:bodyPr>
          <a:lstStyle/>
          <a:p>
            <a:r>
              <a:rPr lang="en-US" dirty="0">
                <a:solidFill>
                  <a:schemeClr val="tx2"/>
                </a:solidFill>
              </a:rPr>
              <a:t>Intake portal is hosted on Jotform – phone call or paper applications are also available</a:t>
            </a:r>
          </a:p>
          <a:p>
            <a:r>
              <a:rPr lang="en-US" dirty="0">
                <a:solidFill>
                  <a:schemeClr val="tx2"/>
                </a:solidFill>
              </a:rPr>
              <a:t>Asks about participation in or applications to other programs – can expedite income qualification and maximize funding</a:t>
            </a:r>
          </a:p>
          <a:p>
            <a:r>
              <a:rPr lang="en-US" dirty="0">
                <a:solidFill>
                  <a:schemeClr val="tx2"/>
                </a:solidFill>
              </a:rPr>
              <a:t>Those outside of program areas were immediately told that their property was not eligible, but that PRF could notify them of future programs</a:t>
            </a:r>
          </a:p>
          <a:p>
            <a:r>
              <a:rPr lang="en-US" dirty="0">
                <a:solidFill>
                  <a:schemeClr val="tx2"/>
                </a:solidFill>
              </a:rPr>
              <a:t>Addresses are sent to Census Geocoder tool upon submission to check for QCT (if required by the program)</a:t>
            </a:r>
          </a:p>
          <a:p>
            <a:r>
              <a:rPr lang="en-US" dirty="0">
                <a:solidFill>
                  <a:schemeClr val="tx2"/>
                </a:solidFill>
              </a:rPr>
              <a:t>Properties are sorted by geographic eligibility and populate our project management system to begin income qualification</a:t>
            </a:r>
          </a:p>
          <a:p>
            <a:r>
              <a:rPr lang="en-US" dirty="0">
                <a:solidFill>
                  <a:schemeClr val="tx2"/>
                </a:solidFill>
              </a:rPr>
              <a:t>For managing follow-ups, project management system has phone integrations</a:t>
            </a:r>
          </a:p>
          <a:p>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071" y="5798697"/>
            <a:ext cx="2172929" cy="1059303"/>
          </a:xfrm>
          <a:prstGeom prst="rect">
            <a:avLst/>
          </a:prstGeom>
        </p:spPr>
      </p:pic>
    </p:spTree>
    <p:extLst>
      <p:ext uri="{BB962C8B-B14F-4D97-AF65-F5344CB8AC3E}">
        <p14:creationId xmlns:p14="http://schemas.microsoft.com/office/powerpoint/2010/main" val="38146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Portal </a:t>
            </a:r>
          </a:p>
        </p:txBody>
      </p:sp>
      <p:pic>
        <p:nvPicPr>
          <p:cNvPr id="3" name="Content Placeholder 2"/>
          <p:cNvPicPr>
            <a:picLocks noGrp="1" noChangeAspect="1"/>
          </p:cNvPicPr>
          <p:nvPr>
            <p:ph idx="1"/>
          </p:nvPr>
        </p:nvPicPr>
        <p:blipFill rotWithShape="1">
          <a:blip r:embed="rId4">
            <a:extLst>
              <a:ext uri="{28A0092B-C50C-407E-A947-70E740481C1C}">
                <a14:useLocalDpi xmlns:a14="http://schemas.microsoft.com/office/drawing/2010/main" val="0"/>
              </a:ext>
            </a:extLst>
          </a:blip>
          <a:srcRect l="-2317" t="-1343" r="-2579" b="-1031"/>
          <a:stretch/>
        </p:blipFill>
        <p:spPr>
          <a:xfrm>
            <a:off x="1912706" y="2766879"/>
            <a:ext cx="1809495" cy="3493970"/>
          </a:xfrm>
          <a:solidFill>
            <a:schemeClr val="tx1">
              <a:alpha val="0"/>
            </a:schemeClr>
          </a:solidFill>
          <a:effectLst>
            <a:softEdge rad="88900"/>
          </a:effectLst>
        </p:spPr>
      </p:pic>
      <p:sp>
        <p:nvSpPr>
          <p:cNvPr id="5" name="Content Placeholder 2"/>
          <p:cNvSpPr txBox="1">
            <a:spLocks/>
          </p:cNvSpPr>
          <p:nvPr/>
        </p:nvSpPr>
        <p:spPr>
          <a:xfrm>
            <a:off x="1967162" y="6260849"/>
            <a:ext cx="1700584" cy="541296"/>
          </a:xfrm>
          <a:prstGeom prst="rect">
            <a:avLst/>
          </a:prstGeom>
          <a:solidFill>
            <a:schemeClr val="tx1">
              <a:alpha val="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tx2"/>
                </a:solidFill>
              </a:rPr>
              <a:t>Mobile View</a:t>
            </a:r>
          </a:p>
        </p:txBody>
      </p:sp>
      <p:sp>
        <p:nvSpPr>
          <p:cNvPr id="6" name="Content Placeholder 2"/>
          <p:cNvSpPr txBox="1">
            <a:spLocks/>
          </p:cNvSpPr>
          <p:nvPr/>
        </p:nvSpPr>
        <p:spPr>
          <a:xfrm>
            <a:off x="646111" y="1418437"/>
            <a:ext cx="9191423" cy="4298969"/>
          </a:xfrm>
          <a:prstGeom prst="rect">
            <a:avLst/>
          </a:prstGeom>
          <a:solidFill>
            <a:schemeClr val="tx1">
              <a:alpha val="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solidFill>
                  <a:schemeClr val="tx2"/>
                </a:solidFill>
              </a:rPr>
              <a:t>Can be further adapted to screen </a:t>
            </a:r>
            <a:br>
              <a:rPr lang="en-US" dirty="0">
                <a:solidFill>
                  <a:schemeClr val="tx2"/>
                </a:solidFill>
              </a:rPr>
            </a:br>
            <a:r>
              <a:rPr lang="en-US" dirty="0">
                <a:solidFill>
                  <a:schemeClr val="tx2"/>
                </a:solidFill>
              </a:rPr>
              <a:t>for additional eligibility</a:t>
            </a:r>
            <a:endParaRPr lang="en-US" dirty="0">
              <a:solidFill>
                <a:schemeClr val="tx2"/>
              </a:solidFill>
              <a:hlinkClick r:id="rId5"/>
            </a:endParaRPr>
          </a:p>
          <a:p>
            <a:r>
              <a:rPr lang="en-US" dirty="0">
                <a:solidFill>
                  <a:schemeClr val="tx2"/>
                </a:solidFill>
                <a:hlinkClick r:id="rId5"/>
              </a:rPr>
              <a:t>Link to Demo Form</a:t>
            </a:r>
            <a:endParaRPr lang="en-US" dirty="0">
              <a:solidFill>
                <a:schemeClr val="tx2"/>
              </a:solidFill>
            </a:endParaRPr>
          </a:p>
          <a:p>
            <a:pPr marL="0" indent="0">
              <a:buNone/>
            </a:pPr>
            <a:endParaRPr lang="en-US" dirty="0">
              <a:solidFill>
                <a:schemeClr val="tx2"/>
              </a:solidFill>
            </a:endParaRPr>
          </a:p>
        </p:txBody>
      </p:sp>
      <p:pic>
        <p:nvPicPr>
          <p:cNvPr id="4" name="Screen Recording 2025-10-05 220433">
            <a:hlinkClick r:id="" action="ppaction://media"/>
          </p:cNvPr>
          <p:cNvPicPr>
            <a:picLocks noChangeAspect="1"/>
          </p:cNvPicPr>
          <p:nvPr>
            <a:videoFile r:link="rId1"/>
            <p:extLst>
              <p:ext uri="{DAA4B4D4-6D71-4841-9C94-3DE7FCFB9230}">
                <p14:media xmlns:p14="http://schemas.microsoft.com/office/powerpoint/2010/main" r:embed="rId2">
                  <p14:trim end="2400"/>
                </p14:media>
              </p:ext>
            </p:extLst>
          </p:nvPr>
        </p:nvPicPr>
        <p:blipFill>
          <a:blip r:embed="rId6"/>
          <a:stretch>
            <a:fillRect/>
          </a:stretch>
        </p:blipFill>
        <p:spPr>
          <a:xfrm>
            <a:off x="5710332" y="1294983"/>
            <a:ext cx="4373660" cy="4721192"/>
          </a:xfrm>
          <a:prstGeom prst="rect">
            <a:avLst/>
          </a:prstGeom>
          <a:effectLst>
            <a:softEdge rad="50800"/>
          </a:effectLst>
        </p:spPr>
      </p:pic>
      <p:sp>
        <p:nvSpPr>
          <p:cNvPr id="8" name="Content Placeholder 2"/>
          <p:cNvSpPr txBox="1">
            <a:spLocks/>
          </p:cNvSpPr>
          <p:nvPr/>
        </p:nvSpPr>
        <p:spPr>
          <a:xfrm>
            <a:off x="7046870" y="6260849"/>
            <a:ext cx="1700584" cy="541296"/>
          </a:xfrm>
          <a:prstGeom prst="rect">
            <a:avLst/>
          </a:prstGeom>
          <a:solidFill>
            <a:schemeClr val="tx1">
              <a:alpha val="0"/>
            </a:schemeClr>
          </a:solidFill>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tx2"/>
                </a:solidFill>
              </a:rPr>
              <a:t>Demo Video</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9071" y="5798697"/>
            <a:ext cx="2172929" cy="1059303"/>
          </a:xfrm>
          <a:prstGeom prst="rect">
            <a:avLst/>
          </a:prstGeom>
        </p:spPr>
      </p:pic>
    </p:spTree>
    <p:extLst>
      <p:ext uri="{BB962C8B-B14F-4D97-AF65-F5344CB8AC3E}">
        <p14:creationId xmlns:p14="http://schemas.microsoft.com/office/powerpoint/2010/main" val="1612322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and Property Qualification</a:t>
            </a:r>
          </a:p>
        </p:txBody>
      </p:sp>
      <p:sp>
        <p:nvSpPr>
          <p:cNvPr id="26" name="Content Placeholder 2"/>
          <p:cNvSpPr>
            <a:spLocks noGrp="1"/>
          </p:cNvSpPr>
          <p:nvPr>
            <p:ph idx="1"/>
          </p:nvPr>
        </p:nvSpPr>
        <p:spPr>
          <a:xfrm>
            <a:off x="646111" y="1418437"/>
            <a:ext cx="9287598" cy="4751357"/>
          </a:xfrm>
          <a:solidFill>
            <a:schemeClr val="tx1">
              <a:alpha val="0"/>
            </a:schemeClr>
          </a:solidFill>
        </p:spPr>
        <p:txBody>
          <a:bodyPr>
            <a:normAutofit/>
          </a:bodyPr>
          <a:lstStyle/>
          <a:p>
            <a:r>
              <a:rPr lang="en-US" dirty="0">
                <a:solidFill>
                  <a:schemeClr val="tx2"/>
                </a:solidFill>
              </a:rPr>
              <a:t>PRF collects and reviews income documentation</a:t>
            </a:r>
          </a:p>
          <a:p>
            <a:pPr lvl="1"/>
            <a:r>
              <a:rPr lang="en-US" dirty="0">
                <a:solidFill>
                  <a:schemeClr val="tx2"/>
                </a:solidFill>
              </a:rPr>
              <a:t>Some factors can be used to flag potential eligibility for other programs. </a:t>
            </a:r>
            <a:br>
              <a:rPr lang="en-US" dirty="0">
                <a:solidFill>
                  <a:schemeClr val="tx2"/>
                </a:solidFill>
              </a:rPr>
            </a:br>
            <a:r>
              <a:rPr lang="en-US" dirty="0">
                <a:solidFill>
                  <a:schemeClr val="tx2"/>
                </a:solidFill>
              </a:rPr>
              <a:t>Ex. mobility disabilities, children with asthma</a:t>
            </a:r>
          </a:p>
          <a:p>
            <a:r>
              <a:rPr lang="en-US" dirty="0">
                <a:solidFill>
                  <a:schemeClr val="tx2"/>
                </a:solidFill>
              </a:rPr>
              <a:t>Homeowner is alerted to result, and if eligible, a title report is requested </a:t>
            </a:r>
          </a:p>
          <a:p>
            <a:pPr lvl="1"/>
            <a:r>
              <a:rPr lang="en-US" dirty="0">
                <a:solidFill>
                  <a:schemeClr val="tx2"/>
                </a:solidFill>
              </a:rPr>
              <a:t>For Providence program, PRF first visited properties to ensure that violations were present before City performed a title search</a:t>
            </a:r>
          </a:p>
          <a:p>
            <a:pPr lvl="1"/>
            <a:r>
              <a:rPr lang="en-US" dirty="0">
                <a:solidFill>
                  <a:schemeClr val="tx2"/>
                </a:solidFill>
              </a:rPr>
              <a:t>Some title issues are non-disqualifying, and PRF works with applicants to update required documentation</a:t>
            </a:r>
          </a:p>
          <a:p>
            <a:r>
              <a:rPr lang="en-US" dirty="0">
                <a:solidFill>
                  <a:schemeClr val="tx2"/>
                </a:solidFill>
              </a:rPr>
              <a:t>PRF confirms homeowner’s repair needs, then schedules a Cost Estimate visit</a:t>
            </a:r>
          </a:p>
        </p:txBody>
      </p:sp>
      <p:pic>
        <p:nvPicPr>
          <p:cNvPr id="4" name="Picture 3"/>
          <p:cNvPicPr>
            <a:picLocks noChangeAspect="1"/>
          </p:cNvPicPr>
          <p:nvPr/>
        </p:nvPicPr>
        <p:blipFill>
          <a:blip r:embed="rId2"/>
          <a:stretch>
            <a:fillRect/>
          </a:stretch>
        </p:blipFill>
        <p:spPr>
          <a:xfrm>
            <a:off x="2" y="5849672"/>
            <a:ext cx="6587612" cy="1008328"/>
          </a:xfrm>
          <a:prstGeom prst="rect">
            <a:avLst/>
          </a:prstGeom>
        </p:spPr>
      </p:pic>
    </p:spTree>
    <p:extLst>
      <p:ext uri="{BB962C8B-B14F-4D97-AF65-F5344CB8AC3E}">
        <p14:creationId xmlns:p14="http://schemas.microsoft.com/office/powerpoint/2010/main" val="1449444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89405A3038B42B4B5672FF719AC80" ma:contentTypeVersion="" ma:contentTypeDescription="Create a new document." ma:contentTypeScope="" ma:versionID="29608a169348ca4d66d72dc06f0e7723">
  <xsd:schema xmlns:xsd="http://www.w3.org/2001/XMLSchema" xmlns:xs="http://www.w3.org/2001/XMLSchema" xmlns:p="http://schemas.microsoft.com/office/2006/metadata/properties" targetNamespace="http://schemas.microsoft.com/office/2006/metadata/properties" ma:root="true" ma:fieldsID="8051ad49ee3a4811ed0efdd12919ad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5664EE-E905-4538-AF0C-90817D413A6F}"/>
</file>

<file path=customXml/itemProps2.xml><?xml version="1.0" encoding="utf-8"?>
<ds:datastoreItem xmlns:ds="http://schemas.openxmlformats.org/officeDocument/2006/customXml" ds:itemID="{21B34E5B-391B-429D-96C0-441558D9C458}"/>
</file>

<file path=customXml/itemProps3.xml><?xml version="1.0" encoding="utf-8"?>
<ds:datastoreItem xmlns:ds="http://schemas.openxmlformats.org/officeDocument/2006/customXml" ds:itemID="{EC521EB0-1B32-49D1-9DA3-55C825ABB79F}"/>
</file>

<file path=docProps/app.xml><?xml version="1.0" encoding="utf-8"?>
<Properties xmlns="http://schemas.openxmlformats.org/officeDocument/2006/extended-properties" xmlns:vt="http://schemas.openxmlformats.org/officeDocument/2006/docPropsVTypes">
  <Template/>
  <TotalTime>3820</TotalTime>
  <Words>803</Words>
  <Application>Microsoft Office PowerPoint</Application>
  <PresentationFormat>Widescreen</PresentationFormat>
  <Paragraphs>89</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Century Gothic</vt:lpstr>
      <vt:lpstr>Wingdings 3</vt:lpstr>
      <vt:lpstr>Ion</vt:lpstr>
      <vt:lpstr>Rhode Island Home Repair Program </vt:lpstr>
      <vt:lpstr>PowerPoint Presentation</vt:lpstr>
      <vt:lpstr>Homeowner Interest in Home Repair Assistance </vt:lpstr>
      <vt:lpstr>Referral Sources (Self Reported)</vt:lpstr>
      <vt:lpstr>Where we are now </vt:lpstr>
      <vt:lpstr>The Process </vt:lpstr>
      <vt:lpstr>Intake – Eligibility Screening</vt:lpstr>
      <vt:lpstr>Intake Portal </vt:lpstr>
      <vt:lpstr>Income and Property Qualification</vt:lpstr>
      <vt:lpstr>Construction Management</vt:lpstr>
      <vt:lpstr>Loan Forgiveness</vt:lpstr>
      <vt:lpstr>Program Participants</vt:lpstr>
    </vt:vector>
  </TitlesOfParts>
  <Company>Providence Revolving Fund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Rhode Island Home Repair Program</dc:title>
  <dc:creator>Carrie Zaslow</dc:creator>
  <cp:lastModifiedBy>Beth Cotter</cp:lastModifiedBy>
  <cp:revision>58</cp:revision>
  <dcterms:created xsi:type="dcterms:W3CDTF">2025-10-02T16:47:10Z</dcterms:created>
  <dcterms:modified xsi:type="dcterms:W3CDTF">2025-10-06T14:10:28Z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0x010100CF689405A3038B42B4B5672FF719AC80</vt:lpwstr>
  </property>
</Properties>
</file>